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5" r:id="rId2"/>
  </p:sldMasterIdLst>
  <p:notesMasterIdLst>
    <p:notesMasterId r:id="rId45"/>
  </p:notesMasterIdLst>
  <p:handoutMasterIdLst>
    <p:handoutMasterId r:id="rId46"/>
  </p:handoutMasterIdLst>
  <p:sldIdLst>
    <p:sldId id="477" r:id="rId3"/>
    <p:sldId id="500" r:id="rId4"/>
    <p:sldId id="504" r:id="rId5"/>
    <p:sldId id="518" r:id="rId6"/>
    <p:sldId id="519" r:id="rId7"/>
    <p:sldId id="517" r:id="rId8"/>
    <p:sldId id="522" r:id="rId9"/>
    <p:sldId id="523" r:id="rId10"/>
    <p:sldId id="524" r:id="rId11"/>
    <p:sldId id="525" r:id="rId12"/>
    <p:sldId id="526" r:id="rId13"/>
    <p:sldId id="527" r:id="rId14"/>
    <p:sldId id="528" r:id="rId15"/>
    <p:sldId id="529" r:id="rId16"/>
    <p:sldId id="530" r:id="rId17"/>
    <p:sldId id="520" r:id="rId18"/>
    <p:sldId id="531" r:id="rId19"/>
    <p:sldId id="532" r:id="rId20"/>
    <p:sldId id="533" r:id="rId21"/>
    <p:sldId id="534" r:id="rId22"/>
    <p:sldId id="535" r:id="rId23"/>
    <p:sldId id="536" r:id="rId24"/>
    <p:sldId id="550" r:id="rId25"/>
    <p:sldId id="551" r:id="rId26"/>
    <p:sldId id="552" r:id="rId27"/>
    <p:sldId id="553" r:id="rId28"/>
    <p:sldId id="554" r:id="rId29"/>
    <p:sldId id="521" r:id="rId30"/>
    <p:sldId id="537" r:id="rId31"/>
    <p:sldId id="538" r:id="rId32"/>
    <p:sldId id="539" r:id="rId33"/>
    <p:sldId id="540" r:id="rId34"/>
    <p:sldId id="541" r:id="rId35"/>
    <p:sldId id="542" r:id="rId36"/>
    <p:sldId id="543" r:id="rId37"/>
    <p:sldId id="544" r:id="rId38"/>
    <p:sldId id="545" r:id="rId39"/>
    <p:sldId id="546" r:id="rId40"/>
    <p:sldId id="547" r:id="rId41"/>
    <p:sldId id="548" r:id="rId42"/>
    <p:sldId id="549" r:id="rId43"/>
    <p:sldId id="431" r:id="rId44"/>
  </p:sldIdLst>
  <p:sldSz cx="9144000" cy="6858000" type="screen4x3"/>
  <p:notesSz cx="6797675" cy="99314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BCCFF"/>
    <a:srgbClr val="FFCC00"/>
    <a:srgbClr val="AE2A28"/>
    <a:srgbClr val="43BBE1"/>
    <a:srgbClr val="FFFFFF"/>
    <a:srgbClr val="D9D9D9"/>
    <a:srgbClr val="B8E08C"/>
    <a:srgbClr val="FFC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245" autoAdjust="0"/>
    <p:restoredTop sz="99322" autoAdjust="0"/>
  </p:normalViewPr>
  <p:slideViewPr>
    <p:cSldViewPr>
      <p:cViewPr varScale="1">
        <p:scale>
          <a:sx n="73" d="100"/>
          <a:sy n="73" d="100"/>
        </p:scale>
        <p:origin x="-2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658" y="-78"/>
      </p:cViewPr>
      <p:guideLst>
        <p:guide orient="horz" pos="3128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viewProps" Target="viewProps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fld id="{291212FE-0673-48DF-8114-E778E9CC546A}" type="datetimeFigureOut">
              <a:rPr lang="zh-CN" altLang="en-US"/>
              <a:pPr>
                <a:defRPr/>
              </a:pPr>
              <a:t>2012/4/12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49688" y="9432925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fld id="{634F1D70-1ADE-48BB-A4D5-27F624636EF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42939177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8050"/>
            <a:ext cx="5438775" cy="44688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32925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fld id="{59C5DC54-07F0-46E1-B7BD-9C75BCF285E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19992425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dirty="0" smtClean="0">
              <a:latin typeface="Arial" pitchFamily="34" charset="0"/>
            </a:endParaRPr>
          </a:p>
        </p:txBody>
      </p:sp>
      <p:sp>
        <p:nvSpPr>
          <p:cNvPr id="21508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fld id="{8D656B22-008B-4A8E-9853-46EA8D679C52}" type="slidenum">
              <a:rPr lang="en-US" altLang="zh-CN" smtClean="0"/>
              <a:pPr eaLnBrk="1" hangingPunct="1"/>
              <a:t>1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5475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mtClean="0"/>
          </a:p>
        </p:txBody>
      </p:sp>
      <p:sp>
        <p:nvSpPr>
          <p:cNvPr id="105476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1EBEB7DE-3D29-45C5-8366-8BA509C79A3A}" type="slidenum">
              <a:rPr lang="en-US" altLang="zh-CN" smtClean="0"/>
              <a:pPr eaLnBrk="1" hangingPunct="1"/>
              <a:t>42</a:t>
            </a:fld>
            <a:endParaRPr lang="en-US" altLang="zh-C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E84145-5ECA-4722-B0CC-6DCDCB5FBF4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pic>
        <p:nvPicPr>
          <p:cNvPr id="7" name="图片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7938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 userDrawn="1"/>
        </p:nvSpPr>
        <p:spPr>
          <a:xfrm>
            <a:off x="0" y="6575623"/>
            <a:ext cx="2736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baseline="0" dirty="0" smtClean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rPr>
              <a:t>云和恩墨  成就所托</a:t>
            </a:r>
            <a:endParaRPr lang="zh-CN" altLang="en-US" sz="1400" b="1" baseline="0" dirty="0">
              <a:solidFill>
                <a:srgbClr val="FFFFFF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27540806"/>
      </p:ext>
    </p:extLst>
  </p:cSld>
  <p:clrMapOvr>
    <a:masterClrMapping/>
  </p:clrMapOvr>
  <p:transition spd="slow" advClick="0" advTm="10000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C0CCE-CBAA-4CE4-A49B-B2D59082D00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1917982679"/>
      </p:ext>
    </p:extLst>
  </p:cSld>
  <p:clrMapOvr>
    <a:masterClrMapping/>
  </p:clrMapOvr>
  <p:transition spd="slow" advClick="0" advTm="10000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46A86-F74E-41DE-B704-2CD426AFBE3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3229694175"/>
      </p:ext>
    </p:extLst>
  </p:cSld>
  <p:clrMapOvr>
    <a:masterClrMapping/>
  </p:clrMapOvr>
  <p:transition spd="slow" advClick="0" advTm="10000"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8B933-3CEE-401A-B202-491C8FF41101}" type="datetimeFigureOut">
              <a:rPr lang="zh-CN" altLang="en-US"/>
              <a:pPr>
                <a:defRPr/>
              </a:pPr>
              <a:t>2012/4/12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D5652-2500-41CB-8867-8642DC0A697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733366222"/>
      </p:ext>
    </p:extLst>
  </p:cSld>
  <p:clrMapOvr>
    <a:masterClrMapping/>
  </p:clrMapOvr>
  <p:transition spd="slow" advClick="0" advTm="10000"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5D6DB2-B014-4273-90DB-F510B6F42916}" type="datetimeFigureOut">
              <a:rPr lang="zh-CN" altLang="en-US"/>
              <a:pPr>
                <a:defRPr/>
              </a:pPr>
              <a:t>2012/4/12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0D5F9D-785B-44D2-93D9-83E1FDE04AC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748245596"/>
      </p:ext>
    </p:extLst>
  </p:cSld>
  <p:clrMapOvr>
    <a:masterClrMapping/>
  </p:clrMapOvr>
  <p:transition spd="slow" advClick="0" advTm="10000"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7BD50E-732C-4A6C-845E-944B99C9284A}" type="datetimeFigureOut">
              <a:rPr lang="zh-CN" altLang="en-US"/>
              <a:pPr>
                <a:defRPr/>
              </a:pPr>
              <a:t>2012/4/12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9C3C9-FB01-4A09-AF90-DA3701F3AD3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4098487722"/>
      </p:ext>
    </p:extLst>
  </p:cSld>
  <p:clrMapOvr>
    <a:masterClrMapping/>
  </p:clrMapOvr>
  <p:transition spd="slow" advClick="0" advTm="10000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DF320-87C1-4902-8926-AF4835BEF0E0}" type="datetimeFigureOut">
              <a:rPr lang="zh-CN" altLang="en-US"/>
              <a:pPr>
                <a:defRPr/>
              </a:pPr>
              <a:t>2012/4/12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546E2-6680-4123-88EA-7E127DACFEB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632922689"/>
      </p:ext>
    </p:extLst>
  </p:cSld>
  <p:clrMapOvr>
    <a:masterClrMapping/>
  </p:clrMapOvr>
  <p:transition spd="slow" advClick="0" advTm="10000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6F253-E940-4531-8759-1E230A44F949}" type="datetimeFigureOut">
              <a:rPr lang="zh-CN" altLang="en-US"/>
              <a:pPr>
                <a:defRPr/>
              </a:pPr>
              <a:t>2012/4/12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BFD35-27C9-46B7-B3AE-7A93560839C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370819695"/>
      </p:ext>
    </p:extLst>
  </p:cSld>
  <p:clrMapOvr>
    <a:masterClrMapping/>
  </p:clrMapOvr>
  <p:transition spd="slow" advClick="0" advTm="10000">
    <p:fad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8036D-78A5-464B-92E9-B5F104E0D9EB}" type="datetimeFigureOut">
              <a:rPr lang="zh-CN" altLang="en-US"/>
              <a:pPr>
                <a:defRPr/>
              </a:pPr>
              <a:t>2012/4/12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9D7B6-9AC6-47CB-9126-38E1529A71A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143009228"/>
      </p:ext>
    </p:extLst>
  </p:cSld>
  <p:clrMapOvr>
    <a:masterClrMapping/>
  </p:clrMapOvr>
  <p:transition spd="slow" advClick="0" advTm="10000">
    <p:fade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6F593-4320-49C4-B31F-C72857158E1D}" type="datetimeFigureOut">
              <a:rPr lang="zh-CN" altLang="en-US"/>
              <a:pPr>
                <a:defRPr/>
              </a:pPr>
              <a:t>2012/4/12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056350-4130-463F-9C94-9ADA12EAD1C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709585310"/>
      </p:ext>
    </p:extLst>
  </p:cSld>
  <p:clrMapOvr>
    <a:masterClrMapping/>
  </p:clrMapOvr>
  <p:transition spd="slow" advClick="0" advTm="10000">
    <p:fad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B26E6-674D-4B88-AD6E-38EFBE41F6EB}" type="datetimeFigureOut">
              <a:rPr lang="zh-CN" altLang="en-US"/>
              <a:pPr>
                <a:defRPr/>
              </a:pPr>
              <a:t>2012/4/12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065EA-27C3-49A1-9373-187D7A4D5BB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958689708"/>
      </p:ext>
    </p:extLst>
  </p:cSld>
  <p:clrMapOvr>
    <a:masterClrMapping/>
  </p:clrMapOvr>
  <p:transition spd="slow" advClick="0" advTm="10000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6FD1F-F580-4E2C-9DB7-96830CB2524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2748221436"/>
      </p:ext>
    </p:extLst>
  </p:cSld>
  <p:clrMapOvr>
    <a:masterClrMapping/>
  </p:clrMapOvr>
  <p:transition spd="slow" advClick="0" advTm="10000">
    <p:fade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DCDEFE-DBDD-461E-B7F9-00C9416D8ED9}" type="datetimeFigureOut">
              <a:rPr lang="zh-CN" altLang="en-US"/>
              <a:pPr>
                <a:defRPr/>
              </a:pPr>
              <a:t>2012/4/12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B0FCE-80A9-489A-B0C3-93FE9C56D16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512470660"/>
      </p:ext>
    </p:extLst>
  </p:cSld>
  <p:clrMapOvr>
    <a:masterClrMapping/>
  </p:clrMapOvr>
  <p:transition spd="slow" advClick="0" advTm="10000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D6FD5-881F-4294-AB78-7DCAD828BB71}" type="datetimeFigureOut">
              <a:rPr lang="zh-CN" altLang="en-US"/>
              <a:pPr>
                <a:defRPr/>
              </a:pPr>
              <a:t>2012/4/12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1AF03-7B53-4021-A344-D640D52AF80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346303848"/>
      </p:ext>
    </p:extLst>
  </p:cSld>
  <p:clrMapOvr>
    <a:masterClrMapping/>
  </p:clrMapOvr>
  <p:transition spd="slow" advClick="0" advTm="10000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B183F-6D4F-4AAA-B7FA-87B5DE8FB0BC}" type="datetimeFigureOut">
              <a:rPr lang="zh-CN" altLang="en-US"/>
              <a:pPr>
                <a:defRPr/>
              </a:pPr>
              <a:t>2012/4/12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1792EE-E4EC-4C71-B43D-BE6B6E979BE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897163378"/>
      </p:ext>
    </p:extLst>
  </p:cSld>
  <p:clrMapOvr>
    <a:masterClrMapping/>
  </p:clrMapOvr>
  <p:transition spd="slow" advClick="0" advTm="10000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A943F4-6BB7-4609-90B8-09C05FE3E01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3235026255"/>
      </p:ext>
    </p:extLst>
  </p:cSld>
  <p:clrMapOvr>
    <a:masterClrMapping/>
  </p:clrMapOvr>
  <p:transition spd="slow" advClick="0" advTm="10000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3A0CF-4731-434B-A79B-7F162A34E26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1097939230"/>
      </p:ext>
    </p:extLst>
  </p:cSld>
  <p:clrMapOvr>
    <a:masterClrMapping/>
  </p:clrMapOvr>
  <p:transition spd="slow" advClick="0" advTm="10000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3C5204-4B86-4148-8ED4-7BF1FD7BCF1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10" name="TextBox 9"/>
          <p:cNvSpPr txBox="1"/>
          <p:nvPr userDrawn="1"/>
        </p:nvSpPr>
        <p:spPr>
          <a:xfrm>
            <a:off x="0" y="6575623"/>
            <a:ext cx="2736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baseline="0" dirty="0" smtClean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rPr>
              <a:t>云和恩墨  成就所托</a:t>
            </a:r>
            <a:endParaRPr lang="zh-CN" altLang="en-US" sz="1400" b="1" baseline="0" dirty="0">
              <a:solidFill>
                <a:srgbClr val="FFFFFF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49263837"/>
      </p:ext>
    </p:extLst>
  </p:cSld>
  <p:clrMapOvr>
    <a:masterClrMapping/>
  </p:clrMapOvr>
  <p:transition spd="slow" advClick="0" advTm="10000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420D4-3B4C-4792-B527-2E0C8ACFC0B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2861583747"/>
      </p:ext>
    </p:extLst>
  </p:cSld>
  <p:clrMapOvr>
    <a:masterClrMapping/>
  </p:clrMapOvr>
  <p:transition spd="slow" advClick="0" advTm="10000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1871B-ECCA-4DB2-9F57-F15AC3C9DB3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1065248580"/>
      </p:ext>
    </p:extLst>
  </p:cSld>
  <p:clrMapOvr>
    <a:masterClrMapping/>
  </p:clrMapOvr>
  <p:transition spd="slow" advClick="0" advTm="10000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EBA22-B6A9-4714-9A3A-8B6EC176762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3744804354"/>
      </p:ext>
    </p:extLst>
  </p:cSld>
  <p:clrMapOvr>
    <a:masterClrMapping/>
  </p:clrMapOvr>
  <p:transition spd="slow" advClick="0" advTm="10000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68EB73-8863-404B-8584-E4F02E2B9F8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63870263"/>
      </p:ext>
    </p:extLst>
  </p:cSld>
  <p:clrMapOvr>
    <a:masterClrMapping/>
  </p:clrMapOvr>
  <p:transition spd="slow" advClick="0" advTm="10000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-22225"/>
            <a:ext cx="9153525" cy="64801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3263900" y="6457950"/>
            <a:ext cx="5889625" cy="41433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028" name="标题占位符 1"/>
          <p:cNvSpPr>
            <a:spLocks noGrp="1"/>
          </p:cNvSpPr>
          <p:nvPr>
            <p:ph type="title"/>
          </p:nvPr>
        </p:nvSpPr>
        <p:spPr bwMode="auto">
          <a:xfrm>
            <a:off x="2365375" y="333375"/>
            <a:ext cx="6238875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9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390525" y="1268413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55895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558958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55895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fld id="{7216BD92-E665-4670-824C-2E558BC6817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7" name="矩形 6"/>
          <p:cNvSpPr/>
          <p:nvPr/>
        </p:nvSpPr>
        <p:spPr>
          <a:xfrm>
            <a:off x="0" y="6457950"/>
            <a:ext cx="6588125" cy="414338"/>
          </a:xfrm>
          <a:prstGeom prst="rect">
            <a:avLst/>
          </a:prstGeom>
          <a:solidFill>
            <a:srgbClr val="43BB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034" name="矩形 8"/>
          <p:cNvSpPr>
            <a:spLocks noChangeArrowheads="1"/>
          </p:cNvSpPr>
          <p:nvPr/>
        </p:nvSpPr>
        <p:spPr bwMode="auto">
          <a:xfrm>
            <a:off x="4762" y="6396037"/>
            <a:ext cx="4572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b="1" dirty="0">
                <a:solidFill>
                  <a:schemeClr val="bg1"/>
                </a:solidFill>
                <a:latin typeface="幼圆" pitchFamily="49" charset="-122"/>
                <a:ea typeface="幼圆" pitchFamily="49" charset="-122"/>
              </a:rPr>
              <a:t>云和恩墨  成就所托</a:t>
            </a:r>
          </a:p>
        </p:txBody>
      </p:sp>
      <p:pic>
        <p:nvPicPr>
          <p:cNvPr id="12" name="图片 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7938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 userDrawn="1"/>
        </p:nvSpPr>
        <p:spPr>
          <a:xfrm>
            <a:off x="0" y="6575623"/>
            <a:ext cx="2736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baseline="0" dirty="0" smtClean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rPr>
              <a:t>云和恩墨  成就所托</a:t>
            </a:r>
            <a:endParaRPr lang="zh-CN" altLang="en-US" sz="1400" b="1" baseline="0" dirty="0">
              <a:solidFill>
                <a:srgbClr val="FFFFFF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ransition spd="slow" advClick="0" advTm="10000">
    <p:fade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rgbClr val="716F70"/>
          </a:solidFill>
          <a:latin typeface="微软雅黑" pitchFamily="34" charset="-122"/>
          <a:ea typeface="微软雅黑" pitchFamily="34" charset="-122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16F70"/>
          </a:solidFill>
          <a:latin typeface="微软雅黑" pitchFamily="34" charset="-122"/>
          <a:ea typeface="微软雅黑" pitchFamily="34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16F70"/>
          </a:solidFill>
          <a:latin typeface="微软雅黑" pitchFamily="34" charset="-122"/>
          <a:ea typeface="微软雅黑" pitchFamily="34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16F70"/>
          </a:solidFill>
          <a:latin typeface="微软雅黑" pitchFamily="34" charset="-122"/>
          <a:ea typeface="微软雅黑" pitchFamily="34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16F70"/>
          </a:solidFill>
          <a:latin typeface="微软雅黑" pitchFamily="34" charset="-122"/>
          <a:ea typeface="微软雅黑" pitchFamily="34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716F70"/>
          </a:solidFill>
          <a:latin typeface="微软雅黑" pitchFamily="34" charset="-122"/>
          <a:ea typeface="微软雅黑" pitchFamily="34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716F70"/>
          </a:solidFill>
          <a:latin typeface="微软雅黑" pitchFamily="34" charset="-122"/>
          <a:ea typeface="微软雅黑" pitchFamily="34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716F70"/>
          </a:solidFill>
          <a:latin typeface="微软雅黑" pitchFamily="34" charset="-122"/>
          <a:ea typeface="微软雅黑" pitchFamily="34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716F70"/>
          </a:solidFill>
          <a:latin typeface="微软雅黑" pitchFamily="34" charset="-122"/>
          <a:ea typeface="微软雅黑" pitchFamily="34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rgbClr val="716F7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rgbClr val="716F7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rgbClr val="716F7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716F7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716F7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3075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F3DDCFF-566F-4DD8-8FC6-3A8D6D1061F1}" type="datetimeFigureOut">
              <a:rPr lang="zh-CN" altLang="en-US"/>
              <a:pPr>
                <a:defRPr/>
              </a:pPr>
              <a:t>2012/4/12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B295C9B-4D54-4A34-88DF-CE521003A64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pic>
        <p:nvPicPr>
          <p:cNvPr id="7" name="图片 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7938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 userDrawn="1"/>
        </p:nvSpPr>
        <p:spPr>
          <a:xfrm>
            <a:off x="0" y="6575623"/>
            <a:ext cx="2736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baseline="0" dirty="0" smtClean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rPr>
              <a:t>云和恩墨  成就所托</a:t>
            </a:r>
            <a:endParaRPr lang="zh-CN" altLang="en-US" sz="1400" b="1" baseline="0" dirty="0">
              <a:solidFill>
                <a:srgbClr val="FFFFFF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ransition spd="slow" advClick="0" advTm="10000">
    <p:fade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15216"/>
            <a:ext cx="9180512" cy="6885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标题 1"/>
          <p:cNvSpPr txBox="1">
            <a:spLocks/>
          </p:cNvSpPr>
          <p:nvPr/>
        </p:nvSpPr>
        <p:spPr bwMode="auto">
          <a:xfrm>
            <a:off x="1907704" y="3041650"/>
            <a:ext cx="7054304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rgbClr val="716F70"/>
                </a:solidFill>
                <a:latin typeface="微软雅黑" pitchFamily="34" charset="-122"/>
                <a:ea typeface="微软雅黑" pitchFamily="34" charset="-122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716F70"/>
                </a:solidFill>
                <a:latin typeface="微软雅黑" pitchFamily="34" charset="-122"/>
                <a:ea typeface="微软雅黑" pitchFamily="34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716F70"/>
                </a:solidFill>
                <a:latin typeface="微软雅黑" pitchFamily="34" charset="-122"/>
                <a:ea typeface="微软雅黑" pitchFamily="34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716F70"/>
                </a:solidFill>
                <a:latin typeface="微软雅黑" pitchFamily="34" charset="-122"/>
                <a:ea typeface="微软雅黑" pitchFamily="34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716F70"/>
                </a:solidFill>
                <a:latin typeface="微软雅黑" pitchFamily="34" charset="-122"/>
                <a:ea typeface="微软雅黑" pitchFamily="34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716F70"/>
                </a:solidFill>
                <a:latin typeface="微软雅黑" pitchFamily="34" charset="-122"/>
                <a:ea typeface="微软雅黑" pitchFamily="34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716F70"/>
                </a:solidFill>
                <a:latin typeface="微软雅黑" pitchFamily="34" charset="-122"/>
                <a:ea typeface="微软雅黑" pitchFamily="34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716F70"/>
                </a:solidFill>
                <a:latin typeface="微软雅黑" pitchFamily="34" charset="-122"/>
                <a:ea typeface="微软雅黑" pitchFamily="34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716F70"/>
                </a:solidFill>
                <a:latin typeface="微软雅黑" pitchFamily="34" charset="-122"/>
                <a:ea typeface="微软雅黑" pitchFamily="34" charset="-122"/>
              </a:defRPr>
            </a:lvl9pPr>
          </a:lstStyle>
          <a:p>
            <a:pPr algn="r" eaLnBrk="1" hangingPunct="1"/>
            <a:r>
              <a:rPr lang="en-US" altLang="zh-CN" sz="3600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Think Different</a:t>
            </a:r>
            <a:endParaRPr lang="zh-CN" altLang="en-US" sz="3600" dirty="0">
              <a:solidFill>
                <a:srgbClr val="FF0000"/>
              </a:solidFill>
              <a:latin typeface="华文楷体"/>
              <a:ea typeface="华文楷体"/>
              <a:cs typeface="华文楷体"/>
            </a:endParaRPr>
          </a:p>
        </p:txBody>
      </p:sp>
      <p:sp>
        <p:nvSpPr>
          <p:cNvPr id="15" name="副标题 2"/>
          <p:cNvSpPr txBox="1">
            <a:spLocks/>
          </p:cNvSpPr>
          <p:nvPr/>
        </p:nvSpPr>
        <p:spPr bwMode="auto">
          <a:xfrm>
            <a:off x="3491880" y="4437112"/>
            <a:ext cx="5184775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zh-CN" sz="2000" b="1" dirty="0" smtClean="0"/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CN" altLang="en-US" sz="2000" b="1" dirty="0" smtClean="0"/>
              <a:t>杨廷琨</a:t>
            </a:r>
            <a:r>
              <a:rPr lang="en-US" altLang="zh-CN" sz="2000" b="1" dirty="0" smtClean="0"/>
              <a:t> ( yangtingkun)</a:t>
            </a: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CN" sz="2000" b="1" dirty="0" smtClean="0"/>
              <a:t>mail:tingkun.yang@enmotech.com</a:t>
            </a: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CN" sz="2000" b="1" dirty="0" smtClean="0"/>
              <a:t>blog:http://yangtingkun.net</a:t>
            </a:r>
          </a:p>
        </p:txBody>
      </p:sp>
      <p:sp>
        <p:nvSpPr>
          <p:cNvPr id="16" name="标题 1"/>
          <p:cNvSpPr txBox="1">
            <a:spLocks/>
          </p:cNvSpPr>
          <p:nvPr/>
        </p:nvSpPr>
        <p:spPr bwMode="auto">
          <a:xfrm>
            <a:off x="3381821" y="2346325"/>
            <a:ext cx="5616575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algn="r" eaLnBrk="1" hangingPunct="1"/>
            <a:r>
              <a:rPr lang="en-US" altLang="zh-CN" dirty="0" smtClean="0">
                <a:solidFill>
                  <a:schemeClr val="bg1"/>
                </a:solidFill>
                <a:latin typeface="Arial" charset="0"/>
                <a:ea typeface="黑体" pitchFamily="49" charset="-122"/>
                <a:cs typeface="Arial" charset="0"/>
              </a:rPr>
              <a:t>YUNHE ENMO (BEIJING) TECHNOLOGY  CO</a:t>
            </a:r>
            <a:r>
              <a:rPr lang="en-US" altLang="zh-CN" dirty="0">
                <a:solidFill>
                  <a:schemeClr val="bg1"/>
                </a:solidFill>
                <a:latin typeface="Arial" charset="0"/>
                <a:ea typeface="黑体" pitchFamily="49" charset="-122"/>
                <a:cs typeface="Arial" charset="0"/>
              </a:rPr>
              <a:t>.,LTD</a:t>
            </a:r>
            <a:endParaRPr lang="zh-CN" altLang="en-US" dirty="0">
              <a:solidFill>
                <a:schemeClr val="bg1"/>
              </a:solidFill>
              <a:latin typeface="Arial" charset="0"/>
              <a:ea typeface="黑体" pitchFamily="49" charset="-122"/>
              <a:cs typeface="Arial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-5527675" y="2535237"/>
            <a:ext cx="107950" cy="609600"/>
          </a:xfrm>
          <a:prstGeom prst="rect">
            <a:avLst/>
          </a:prstGeom>
          <a:solidFill>
            <a:srgbClr val="AE2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pic>
        <p:nvPicPr>
          <p:cNvPr id="7" name="图片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6896"/>
            <a:ext cx="2987824" cy="1890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43355064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404664"/>
            <a:ext cx="7924800" cy="1143000"/>
          </a:xfrm>
        </p:spPr>
        <p:txBody>
          <a:bodyPr/>
          <a:lstStyle/>
          <a:p>
            <a:pPr lvl="0" eaLnBrk="1" hangingPunct="1"/>
            <a:r>
              <a:rPr lang="zh-CN" altLang="en-US" sz="3600" dirty="0" smtClean="0">
                <a:latin typeface="宋体" pitchFamily="2" charset="-122"/>
                <a:ea typeface="宋体" pitchFamily="2" charset="-122"/>
              </a:rPr>
              <a:t>功能限制</a:t>
            </a:r>
            <a:r>
              <a:rPr lang="en-US" altLang="zh-CN" sz="3600" dirty="0" smtClean="0">
                <a:latin typeface="宋体" pitchFamily="2" charset="-122"/>
                <a:ea typeface="宋体" pitchFamily="2" charset="-122"/>
              </a:rPr>
              <a:t>——</a:t>
            </a:r>
            <a:r>
              <a:rPr lang="zh-CN" altLang="en-US" sz="3600" dirty="0" smtClean="0">
                <a:latin typeface="宋体" pitchFamily="2" charset="-122"/>
                <a:ea typeface="宋体" pitchFamily="2" charset="-122"/>
              </a:rPr>
              <a:t>对</a:t>
            </a:r>
            <a:r>
              <a:rPr lang="en-US" altLang="zh-CN" sz="3600" dirty="0" smtClean="0">
                <a:latin typeface="宋体" pitchFamily="2" charset="-122"/>
                <a:ea typeface="宋体" pitchFamily="2" charset="-122"/>
              </a:rPr>
              <a:t>LONG</a:t>
            </a:r>
            <a:r>
              <a:rPr lang="zh-CN" altLang="en-US" sz="3600" dirty="0" smtClean="0">
                <a:latin typeface="宋体" pitchFamily="2" charset="-122"/>
                <a:ea typeface="宋体" pitchFamily="2" charset="-122"/>
              </a:rPr>
              <a:t>字段进行搜索</a:t>
            </a:r>
            <a:endParaRPr lang="en-US" altLang="zh-CN" sz="3600" dirty="0" smtClean="0"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itchFamily="2" charset="-122"/>
              </a:rPr>
              <a:t>需求</a:t>
            </a:r>
            <a:endParaRPr kumimoji="0" lang="en-US" altLang="zh-CN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itchFamily="2" charset="-12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itchFamily="2" charset="-122"/>
              </a:rPr>
              <a:t>	</a:t>
            </a:r>
            <a:r>
              <a:rPr kumimoji="0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itchFamily="2" charset="-122"/>
              </a:rPr>
              <a:t>对表中的</a:t>
            </a:r>
            <a:r>
              <a:rPr kumimoji="0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itchFamily="2" charset="-122"/>
              </a:rPr>
              <a:t>LONG</a:t>
            </a:r>
            <a:r>
              <a:rPr lang="zh-CN" altLang="en-US" sz="2800" kern="0" dirty="0">
                <a:latin typeface="宋体" pitchFamily="2" charset="-122"/>
              </a:rPr>
              <a:t>字</a:t>
            </a:r>
            <a:r>
              <a:rPr lang="zh-CN" altLang="en-US" sz="2800" kern="0" dirty="0" smtClean="0">
                <a:latin typeface="宋体" pitchFamily="2" charset="-122"/>
              </a:rPr>
              <a:t>段进行查询限定条件</a:t>
            </a:r>
            <a:r>
              <a:rPr kumimoji="0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itchFamily="2" charset="-122"/>
              </a:rPr>
              <a:t>。</a:t>
            </a:r>
            <a:endParaRPr kumimoji="0" lang="en-US" altLang="zh-CN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itchFamily="2" charset="-12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itchFamily="2" charset="-122"/>
              </a:rPr>
              <a:t>问题</a:t>
            </a:r>
            <a:endParaRPr kumimoji="0" lang="en-US" altLang="zh-CN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itchFamily="2" charset="-122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Tx/>
              <a:buChar char="–"/>
              <a:tabLst/>
              <a:defRPr/>
            </a:pPr>
            <a:r>
              <a:rPr kumimoji="0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itchFamily="2" charset="-122"/>
              </a:rPr>
              <a:t>LONG</a:t>
            </a:r>
            <a:r>
              <a:rPr kumimoji="0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itchFamily="2" charset="-122"/>
              </a:rPr>
              <a:t>字段类型字段无法出现在</a:t>
            </a:r>
            <a:r>
              <a:rPr kumimoji="0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itchFamily="2" charset="-122"/>
              </a:rPr>
              <a:t>WHERE</a:t>
            </a:r>
            <a:r>
              <a:rPr kumimoji="0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itchFamily="2" charset="-122"/>
              </a:rPr>
              <a:t>语句中</a:t>
            </a:r>
            <a:endParaRPr kumimoji="0" lang="en-US" altLang="zh-CN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itchFamily="2" charset="-122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Tx/>
              <a:buChar char="–"/>
              <a:tabLst/>
              <a:defRPr/>
            </a:pPr>
            <a:r>
              <a:rPr lang="en-US" altLang="zh-CN" sz="2800" kern="0" dirty="0" smtClean="0">
                <a:latin typeface="宋体" pitchFamily="2" charset="-122"/>
              </a:rPr>
              <a:t>LONG</a:t>
            </a:r>
            <a:r>
              <a:rPr lang="zh-CN" altLang="en-US" sz="2800" kern="0" dirty="0">
                <a:latin typeface="宋体" pitchFamily="2" charset="-122"/>
              </a:rPr>
              <a:t>字</a:t>
            </a:r>
            <a:r>
              <a:rPr lang="zh-CN" altLang="en-US" sz="2800" kern="0" dirty="0" smtClean="0">
                <a:latin typeface="宋体" pitchFamily="2" charset="-122"/>
              </a:rPr>
              <a:t>段类型也无法创建索引</a:t>
            </a:r>
            <a:endParaRPr lang="en-US" altLang="zh-CN" sz="2800" kern="0" dirty="0" smtClean="0">
              <a:latin typeface="宋体" pitchFamily="2" charset="-122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tabLst/>
              <a:defRPr/>
            </a:pPr>
            <a:endParaRPr kumimoji="0" lang="en-US" altLang="zh-CN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en-US" altLang="zh-CN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7532006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404664"/>
            <a:ext cx="7924800" cy="1143000"/>
          </a:xfrm>
        </p:spPr>
        <p:txBody>
          <a:bodyPr/>
          <a:lstStyle/>
          <a:p>
            <a:pPr lvl="0" eaLnBrk="1" hangingPunct="1"/>
            <a:r>
              <a:rPr lang="zh-CN" altLang="en-US" sz="3600" dirty="0" smtClean="0">
                <a:latin typeface="宋体" pitchFamily="2" charset="-122"/>
                <a:ea typeface="宋体" pitchFamily="2" charset="-122"/>
              </a:rPr>
              <a:t>功能限制</a:t>
            </a:r>
            <a:r>
              <a:rPr lang="en-US" altLang="zh-CN" sz="3600" dirty="0" smtClean="0">
                <a:latin typeface="宋体" pitchFamily="2" charset="-122"/>
                <a:ea typeface="宋体" pitchFamily="2" charset="-122"/>
              </a:rPr>
              <a:t>——</a:t>
            </a:r>
            <a:r>
              <a:rPr lang="zh-CN" altLang="en-US" sz="3600" dirty="0" smtClean="0">
                <a:latin typeface="宋体" pitchFamily="2" charset="-122"/>
                <a:ea typeface="宋体" pitchFamily="2" charset="-122"/>
              </a:rPr>
              <a:t>对</a:t>
            </a:r>
            <a:r>
              <a:rPr lang="en-US" altLang="zh-CN" sz="3600" dirty="0" smtClean="0">
                <a:latin typeface="宋体" pitchFamily="2" charset="-122"/>
                <a:ea typeface="宋体" pitchFamily="2" charset="-122"/>
              </a:rPr>
              <a:t>LONG</a:t>
            </a:r>
            <a:r>
              <a:rPr lang="zh-CN" altLang="en-US" sz="3600" dirty="0" smtClean="0">
                <a:latin typeface="宋体" pitchFamily="2" charset="-122"/>
                <a:ea typeface="宋体" pitchFamily="2" charset="-122"/>
              </a:rPr>
              <a:t>字段进行搜索</a:t>
            </a:r>
            <a:endParaRPr lang="en-US" altLang="zh-CN" sz="3600" dirty="0" smtClean="0"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838200" y="1628800"/>
            <a:ext cx="7693025" cy="445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itchFamily="2" charset="-122"/>
              </a:rPr>
              <a:t>解决方案</a:t>
            </a:r>
            <a:endParaRPr kumimoji="0" lang="en-US" altLang="zh-CN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itchFamily="2" charset="-122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Tx/>
              <a:buChar char="–"/>
              <a:tabLst/>
              <a:defRPr/>
            </a:pPr>
            <a:r>
              <a:rPr lang="en-US" altLang="zh-CN" sz="2800" kern="0" dirty="0" smtClean="0">
                <a:latin typeface="宋体" pitchFamily="2" charset="-122"/>
              </a:rPr>
              <a:t>PL/SQL</a:t>
            </a:r>
            <a:r>
              <a:rPr lang="zh-CN" altLang="en-US" sz="2800" kern="0" dirty="0" smtClean="0">
                <a:latin typeface="宋体" pitchFamily="2" charset="-122"/>
              </a:rPr>
              <a:t>实现</a:t>
            </a:r>
            <a:endParaRPr lang="en-US" altLang="zh-CN" sz="2800" kern="0" dirty="0" smtClean="0">
              <a:latin typeface="宋体" pitchFamily="2" charset="-122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tabLst/>
              <a:defRPr/>
            </a:pPr>
            <a:endParaRPr kumimoji="0" lang="en-US" altLang="zh-CN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7532006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404664"/>
            <a:ext cx="7924800" cy="1143000"/>
          </a:xfrm>
        </p:spPr>
        <p:txBody>
          <a:bodyPr/>
          <a:lstStyle/>
          <a:p>
            <a:pPr lvl="0" eaLnBrk="1" hangingPunct="1"/>
            <a:r>
              <a:rPr lang="zh-CN" altLang="en-US" sz="3600" dirty="0" smtClean="0">
                <a:latin typeface="宋体" pitchFamily="2" charset="-122"/>
                <a:ea typeface="宋体" pitchFamily="2" charset="-122"/>
              </a:rPr>
              <a:t>功能限制</a:t>
            </a:r>
            <a:r>
              <a:rPr lang="en-US" altLang="zh-CN" sz="3600" dirty="0" smtClean="0">
                <a:latin typeface="宋体" pitchFamily="2" charset="-122"/>
                <a:ea typeface="宋体" pitchFamily="2" charset="-122"/>
              </a:rPr>
              <a:t>——</a:t>
            </a:r>
            <a:r>
              <a:rPr lang="zh-CN" altLang="en-US" sz="3600" dirty="0" smtClean="0">
                <a:latin typeface="宋体" pitchFamily="2" charset="-122"/>
                <a:ea typeface="宋体" pitchFamily="2" charset="-122"/>
              </a:rPr>
              <a:t>对</a:t>
            </a:r>
            <a:r>
              <a:rPr lang="en-US" altLang="zh-CN" sz="3600" dirty="0" smtClean="0">
                <a:latin typeface="宋体" pitchFamily="2" charset="-122"/>
                <a:ea typeface="宋体" pitchFamily="2" charset="-122"/>
              </a:rPr>
              <a:t>LONG</a:t>
            </a:r>
            <a:r>
              <a:rPr lang="zh-CN" altLang="en-US" sz="3600" dirty="0" smtClean="0">
                <a:latin typeface="宋体" pitchFamily="2" charset="-122"/>
                <a:ea typeface="宋体" pitchFamily="2" charset="-122"/>
              </a:rPr>
              <a:t>字段进行搜索</a:t>
            </a:r>
            <a:endParaRPr lang="en-US" altLang="zh-CN" sz="3600" dirty="0" smtClean="0"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838200" y="1556792"/>
            <a:ext cx="7693025" cy="4529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Clr>
                <a:schemeClr val="tx1"/>
              </a:buClr>
              <a:buSzPct val="75000"/>
            </a:pPr>
            <a:r>
              <a:rPr lang="en-US" altLang="zh-CN" sz="2000" kern="0" dirty="0" smtClean="0">
                <a:latin typeface="宋体" pitchFamily="2" charset="-122"/>
              </a:rPr>
              <a:t>SQL&gt; CREATE OR REPLACE FUNCTION F_QUERY_LONG (P_ID NUMBER, P_STR VARCHAR2) RETURN NUMBER AS</a:t>
            </a:r>
          </a:p>
          <a:p>
            <a:pPr marL="342900" lvl="0" indent="-342900">
              <a:spcBef>
                <a:spcPct val="20000"/>
              </a:spcBef>
              <a:buClr>
                <a:schemeClr val="tx1"/>
              </a:buClr>
              <a:buSzPct val="75000"/>
            </a:pPr>
            <a:r>
              <a:rPr lang="en-US" altLang="zh-CN" sz="2000" kern="0" dirty="0" smtClean="0">
                <a:latin typeface="宋体" pitchFamily="2" charset="-122"/>
              </a:rPr>
              <a:t>  2  V_STR VARCHAR2(32767);</a:t>
            </a:r>
          </a:p>
          <a:p>
            <a:pPr marL="342900" lvl="0" indent="-342900">
              <a:spcBef>
                <a:spcPct val="20000"/>
              </a:spcBef>
              <a:buClr>
                <a:schemeClr val="tx1"/>
              </a:buClr>
              <a:buSzPct val="75000"/>
            </a:pPr>
            <a:r>
              <a:rPr lang="en-US" altLang="zh-CN" sz="2000" kern="0" dirty="0" smtClean="0">
                <a:latin typeface="宋体" pitchFamily="2" charset="-122"/>
              </a:rPr>
              <a:t>  3  BEGIN</a:t>
            </a:r>
          </a:p>
          <a:p>
            <a:pPr marL="342900" lvl="0" indent="-342900">
              <a:spcBef>
                <a:spcPct val="20000"/>
              </a:spcBef>
              <a:buClr>
                <a:schemeClr val="tx1"/>
              </a:buClr>
              <a:buSzPct val="75000"/>
            </a:pPr>
            <a:r>
              <a:rPr lang="en-US" altLang="zh-CN" sz="2000" kern="0" dirty="0" smtClean="0">
                <a:latin typeface="宋体" pitchFamily="2" charset="-122"/>
              </a:rPr>
              <a:t>  4  SELECT COL INTO V_STR FROM T_LONG WHERE ID = P_ID;</a:t>
            </a:r>
          </a:p>
          <a:p>
            <a:pPr marL="342900" lvl="0" indent="-342900">
              <a:spcBef>
                <a:spcPct val="20000"/>
              </a:spcBef>
              <a:buClr>
                <a:schemeClr val="tx1"/>
              </a:buClr>
              <a:buSzPct val="75000"/>
            </a:pPr>
            <a:r>
              <a:rPr lang="en-US" altLang="zh-CN" sz="2000" kern="0" dirty="0" smtClean="0">
                <a:latin typeface="宋体" pitchFamily="2" charset="-122"/>
              </a:rPr>
              <a:t>  5  IF INSTR(V_STR, P_STR) &gt; 0 THEN RETURN 1;</a:t>
            </a:r>
          </a:p>
          <a:p>
            <a:pPr marL="342900" lvl="0" indent="-342900">
              <a:spcBef>
                <a:spcPct val="20000"/>
              </a:spcBef>
              <a:buClr>
                <a:schemeClr val="tx1"/>
              </a:buClr>
              <a:buSzPct val="75000"/>
            </a:pPr>
            <a:r>
              <a:rPr lang="en-US" altLang="zh-CN" sz="2000" kern="0" dirty="0" smtClean="0">
                <a:latin typeface="宋体" pitchFamily="2" charset="-122"/>
              </a:rPr>
              <a:t>  6  ELSE RETURN 0;</a:t>
            </a:r>
          </a:p>
          <a:p>
            <a:pPr marL="342900" lvl="0" indent="-342900">
              <a:spcBef>
                <a:spcPct val="20000"/>
              </a:spcBef>
              <a:buClr>
                <a:schemeClr val="tx1"/>
              </a:buClr>
              <a:buSzPct val="75000"/>
            </a:pPr>
            <a:r>
              <a:rPr lang="en-US" altLang="zh-CN" sz="2000" kern="0" dirty="0" smtClean="0">
                <a:latin typeface="宋体" pitchFamily="2" charset="-122"/>
              </a:rPr>
              <a:t>  7  END IF;</a:t>
            </a:r>
          </a:p>
          <a:p>
            <a:pPr marL="342900" lvl="0" indent="-342900">
              <a:spcBef>
                <a:spcPct val="20000"/>
              </a:spcBef>
              <a:buClr>
                <a:schemeClr val="tx1"/>
              </a:buClr>
              <a:buSzPct val="75000"/>
            </a:pPr>
            <a:r>
              <a:rPr lang="en-US" altLang="zh-CN" sz="2000" kern="0" dirty="0" smtClean="0">
                <a:latin typeface="宋体" pitchFamily="2" charset="-122"/>
              </a:rPr>
              <a:t>  8  END;</a:t>
            </a:r>
          </a:p>
          <a:p>
            <a:pPr marL="342900" lvl="0" indent="-342900">
              <a:spcBef>
                <a:spcPct val="20000"/>
              </a:spcBef>
              <a:buClr>
                <a:schemeClr val="tx1"/>
              </a:buClr>
              <a:buSzPct val="75000"/>
            </a:pPr>
            <a:r>
              <a:rPr lang="en-US" altLang="zh-CN" sz="2000" kern="0" dirty="0" smtClean="0">
                <a:latin typeface="宋体" pitchFamily="2" charset="-122"/>
              </a:rPr>
              <a:t>  9  /</a:t>
            </a:r>
          </a:p>
          <a:p>
            <a:pPr marL="342900" lvl="0" indent="-342900">
              <a:spcBef>
                <a:spcPct val="20000"/>
              </a:spcBef>
              <a:buClr>
                <a:schemeClr val="tx1"/>
              </a:buClr>
              <a:buSzPct val="75000"/>
            </a:pPr>
            <a:r>
              <a:rPr lang="en-US" altLang="zh-CN" sz="2000" kern="0" dirty="0" smtClean="0">
                <a:latin typeface="宋体" pitchFamily="2" charset="-122"/>
              </a:rPr>
              <a:t>SQL&gt; SELECT COL FROM T_LONG WHERE F_QUERY_LONG(ID, 'VIEW') = 1;</a:t>
            </a:r>
          </a:p>
        </p:txBody>
      </p:sp>
    </p:spTree>
    <p:extLst>
      <p:ext uri="{BB962C8B-B14F-4D97-AF65-F5344CB8AC3E}">
        <p14:creationId xmlns="" xmlns:p14="http://schemas.microsoft.com/office/powerpoint/2010/main" val="97532006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404664"/>
            <a:ext cx="7924800" cy="1143000"/>
          </a:xfrm>
        </p:spPr>
        <p:txBody>
          <a:bodyPr/>
          <a:lstStyle/>
          <a:p>
            <a:pPr lvl="0" eaLnBrk="1" hangingPunct="1"/>
            <a:r>
              <a:rPr lang="zh-CN" altLang="en-US" sz="3600" dirty="0" smtClean="0">
                <a:latin typeface="宋体" pitchFamily="2" charset="-122"/>
                <a:ea typeface="宋体" pitchFamily="2" charset="-122"/>
              </a:rPr>
              <a:t>功能限制</a:t>
            </a:r>
            <a:r>
              <a:rPr lang="en-US" altLang="zh-CN" sz="3600" dirty="0" smtClean="0">
                <a:latin typeface="宋体" pitchFamily="2" charset="-122"/>
                <a:ea typeface="宋体" pitchFamily="2" charset="-122"/>
              </a:rPr>
              <a:t>——</a:t>
            </a:r>
            <a:r>
              <a:rPr lang="zh-CN" altLang="en-US" sz="3600" dirty="0" smtClean="0">
                <a:latin typeface="宋体" pitchFamily="2" charset="-122"/>
                <a:ea typeface="宋体" pitchFamily="2" charset="-122"/>
              </a:rPr>
              <a:t>对</a:t>
            </a:r>
            <a:r>
              <a:rPr lang="en-US" altLang="zh-CN" sz="3600" dirty="0" smtClean="0">
                <a:latin typeface="宋体" pitchFamily="2" charset="-122"/>
                <a:ea typeface="宋体" pitchFamily="2" charset="-122"/>
              </a:rPr>
              <a:t>LONG</a:t>
            </a:r>
            <a:r>
              <a:rPr lang="zh-CN" altLang="en-US" sz="3600" dirty="0" smtClean="0">
                <a:latin typeface="宋体" pitchFamily="2" charset="-122"/>
                <a:ea typeface="宋体" pitchFamily="2" charset="-122"/>
              </a:rPr>
              <a:t>字段进行搜索</a:t>
            </a:r>
            <a:endParaRPr lang="en-US" altLang="zh-CN" sz="3600" dirty="0" smtClean="0"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838200" y="1628800"/>
            <a:ext cx="7693025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itchFamily="2" charset="-122"/>
              </a:rPr>
              <a:t>解决方案</a:t>
            </a:r>
            <a:endParaRPr kumimoji="0" lang="en-US" altLang="zh-CN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itchFamily="2" charset="-122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Tx/>
              <a:buChar char="–"/>
              <a:tabLst/>
              <a:defRPr/>
            </a:pPr>
            <a:r>
              <a:rPr lang="en-US" altLang="zh-CN" sz="2800" kern="0" dirty="0" smtClean="0">
                <a:latin typeface="宋体" pitchFamily="2" charset="-122"/>
              </a:rPr>
              <a:t>PL/SQL</a:t>
            </a:r>
            <a:r>
              <a:rPr lang="zh-CN" altLang="en-US" sz="2800" kern="0" dirty="0" smtClean="0">
                <a:latin typeface="宋体" pitchFamily="2" charset="-122"/>
              </a:rPr>
              <a:t>实现</a:t>
            </a:r>
            <a:endParaRPr lang="en-US" altLang="zh-CN" sz="2800" kern="0" dirty="0" smtClean="0">
              <a:latin typeface="宋体" pitchFamily="2" charset="-122"/>
            </a:endParaRPr>
          </a:p>
          <a:p>
            <a:pPr marL="1200150" lvl="2" indent="-285750"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–"/>
              <a:defRPr/>
            </a:pPr>
            <a:r>
              <a:rPr lang="zh-CN" altLang="en-US" sz="2400" kern="0" dirty="0" smtClean="0">
                <a:latin typeface="宋体" pitchFamily="2" charset="-122"/>
              </a:rPr>
              <a:t>有长度限制</a:t>
            </a:r>
            <a:endParaRPr lang="en-US" altLang="zh-CN" sz="2400" kern="0" dirty="0" smtClean="0">
              <a:latin typeface="宋体" pitchFamily="2" charset="-122"/>
            </a:endParaRPr>
          </a:p>
          <a:p>
            <a:pPr marL="1200150" lvl="2" indent="-285750"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–"/>
              <a:defRPr/>
            </a:pPr>
            <a:r>
              <a:rPr lang="zh-CN" altLang="en-US" sz="2400" kern="0" dirty="0" smtClean="0">
                <a:latin typeface="宋体" pitchFamily="2" charset="-122"/>
              </a:rPr>
              <a:t>查询访问效率不高</a:t>
            </a:r>
            <a:endParaRPr lang="en-US" altLang="zh-CN" sz="2400" kern="0" dirty="0" smtClean="0">
              <a:latin typeface="宋体" pitchFamily="2" charset="-122"/>
            </a:endParaRP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–"/>
            </a:pPr>
            <a:r>
              <a:rPr lang="zh-CN" altLang="en-US" sz="2800" kern="0" dirty="0" smtClean="0">
                <a:latin typeface="宋体" pitchFamily="2" charset="-122"/>
              </a:rPr>
              <a:t>外部过程实现</a:t>
            </a:r>
            <a:endParaRPr lang="en-US" altLang="zh-CN" sz="2800" kern="0" dirty="0" smtClean="0">
              <a:latin typeface="宋体" pitchFamily="2" charset="-122"/>
            </a:endParaRPr>
          </a:p>
          <a:p>
            <a:pPr marL="1200150" lvl="2" indent="-285750"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–"/>
            </a:pPr>
            <a:r>
              <a:rPr lang="zh-CN" altLang="en-US" sz="2400" kern="0" dirty="0" smtClean="0">
                <a:latin typeface="宋体" pitchFamily="2" charset="-122"/>
              </a:rPr>
              <a:t>外部过程实现复杂度高</a:t>
            </a:r>
            <a:endParaRPr lang="en-US" altLang="zh-CN" sz="2400" kern="0" dirty="0" smtClean="0">
              <a:latin typeface="宋体" pitchFamily="2" charset="-122"/>
            </a:endParaRPr>
          </a:p>
          <a:p>
            <a:pPr marL="1200150" lvl="2" indent="-285750"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–"/>
            </a:pPr>
            <a:r>
              <a:rPr lang="zh-CN" altLang="en-US" sz="2400" kern="0" dirty="0" smtClean="0">
                <a:latin typeface="宋体" pitchFamily="2" charset="-122"/>
              </a:rPr>
              <a:t>查询访问效率不高</a:t>
            </a:r>
            <a:endParaRPr lang="en-US" altLang="zh-CN" sz="2400" kern="0" dirty="0" smtClean="0">
              <a:latin typeface="宋体" pitchFamily="2" charset="-122"/>
            </a:endParaRP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–"/>
            </a:pPr>
            <a:r>
              <a:rPr lang="zh-CN" altLang="en-US" sz="2800" kern="0" dirty="0" smtClean="0">
                <a:latin typeface="宋体" pitchFamily="2" charset="-122"/>
              </a:rPr>
              <a:t>全文索引</a:t>
            </a:r>
            <a:endParaRPr lang="en-US" altLang="zh-CN" sz="2800" kern="0" dirty="0" smtClean="0">
              <a:latin typeface="宋体" pitchFamily="2" charset="-122"/>
            </a:endParaRPr>
          </a:p>
          <a:p>
            <a:pPr marL="1200150" lvl="2" indent="-285750"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–"/>
              <a:defRPr/>
            </a:pPr>
            <a:endParaRPr lang="en-US" altLang="zh-CN" sz="2400" kern="0" dirty="0" smtClean="0">
              <a:latin typeface="宋体" pitchFamily="2" charset="-122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tabLst/>
              <a:defRPr/>
            </a:pPr>
            <a:endParaRPr kumimoji="0" lang="en-US" altLang="zh-CN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7532006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1" dur="2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404664"/>
            <a:ext cx="7924800" cy="1143000"/>
          </a:xfrm>
        </p:spPr>
        <p:txBody>
          <a:bodyPr/>
          <a:lstStyle/>
          <a:p>
            <a:pPr lvl="0" eaLnBrk="1" hangingPunct="1"/>
            <a:r>
              <a:rPr lang="zh-CN" altLang="en-US" sz="3600" dirty="0" smtClean="0">
                <a:latin typeface="宋体" pitchFamily="2" charset="-122"/>
                <a:ea typeface="宋体" pitchFamily="2" charset="-122"/>
              </a:rPr>
              <a:t>功能限制</a:t>
            </a:r>
            <a:r>
              <a:rPr lang="en-US" altLang="zh-CN" sz="3600" dirty="0" smtClean="0">
                <a:latin typeface="宋体" pitchFamily="2" charset="-122"/>
                <a:ea typeface="宋体" pitchFamily="2" charset="-122"/>
              </a:rPr>
              <a:t>——</a:t>
            </a:r>
            <a:r>
              <a:rPr lang="zh-CN" altLang="en-US" sz="3600" dirty="0" smtClean="0">
                <a:latin typeface="宋体" pitchFamily="2" charset="-122"/>
                <a:ea typeface="宋体" pitchFamily="2" charset="-122"/>
              </a:rPr>
              <a:t>对</a:t>
            </a:r>
            <a:r>
              <a:rPr lang="en-US" altLang="zh-CN" sz="3600" dirty="0" smtClean="0">
                <a:latin typeface="宋体" pitchFamily="2" charset="-122"/>
                <a:ea typeface="宋体" pitchFamily="2" charset="-122"/>
              </a:rPr>
              <a:t>LONG</a:t>
            </a:r>
            <a:r>
              <a:rPr lang="zh-CN" altLang="en-US" sz="3600" dirty="0" smtClean="0">
                <a:latin typeface="宋体" pitchFamily="2" charset="-122"/>
                <a:ea typeface="宋体" pitchFamily="2" charset="-122"/>
              </a:rPr>
              <a:t>字段进行搜索</a:t>
            </a:r>
            <a:endParaRPr lang="en-US" altLang="zh-CN" sz="3600" dirty="0" smtClean="0"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838200" y="1988840"/>
            <a:ext cx="7693025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CN" sz="2400" dirty="0" smtClean="0">
                <a:latin typeface="宋体" pitchFamily="2" charset="-122"/>
              </a:rPr>
              <a:t>SQL&gt; CREATE INDEX IND_T_LONG_COL ON T_LONG(LONG_COL) INDEXTYPE IS CTXSYS.CONTEXT;</a:t>
            </a:r>
          </a:p>
          <a:p>
            <a:endParaRPr lang="en-US" altLang="zh-CN" sz="2400" dirty="0" smtClean="0">
              <a:latin typeface="宋体" pitchFamily="2" charset="-122"/>
            </a:endParaRPr>
          </a:p>
          <a:p>
            <a:r>
              <a:rPr lang="zh-CN" altLang="en-US" sz="2400" dirty="0" smtClean="0">
                <a:latin typeface="宋体" pitchFamily="2" charset="-122"/>
              </a:rPr>
              <a:t>索引已创建。</a:t>
            </a:r>
            <a:endParaRPr lang="en-US" altLang="zh-CN" sz="2400" dirty="0" smtClean="0">
              <a:latin typeface="宋体" pitchFamily="2" charset="-122"/>
            </a:endParaRPr>
          </a:p>
          <a:p>
            <a:endParaRPr lang="zh-CN" altLang="en-US" sz="2400" dirty="0" smtClean="0">
              <a:latin typeface="宋体" pitchFamily="2" charset="-122"/>
            </a:endParaRPr>
          </a:p>
          <a:p>
            <a:r>
              <a:rPr lang="en-US" altLang="zh-CN" sz="2400" dirty="0" smtClean="0">
                <a:latin typeface="宋体" pitchFamily="2" charset="-122"/>
              </a:rPr>
              <a:t>SQL&gt; SELECT ID FROM T_LONG WHERE CONTAINS(LONG_COL, 'WORLD') &gt; 0;</a:t>
            </a:r>
          </a:p>
          <a:p>
            <a:endParaRPr lang="en-US" altLang="zh-CN" sz="2400" dirty="0" smtClean="0">
              <a:latin typeface="宋体" pitchFamily="2" charset="-122"/>
            </a:endParaRPr>
          </a:p>
          <a:p>
            <a:r>
              <a:rPr lang="en-US" altLang="zh-CN" sz="2400" dirty="0" smtClean="0">
                <a:latin typeface="宋体" pitchFamily="2" charset="-122"/>
              </a:rPr>
              <a:t>ID</a:t>
            </a:r>
            <a:br>
              <a:rPr lang="en-US" altLang="zh-CN" sz="2400" dirty="0" smtClean="0">
                <a:latin typeface="宋体" pitchFamily="2" charset="-122"/>
              </a:rPr>
            </a:br>
            <a:r>
              <a:rPr lang="en-US" altLang="zh-CN" sz="2400" dirty="0" smtClean="0">
                <a:latin typeface="宋体" pitchFamily="2" charset="-122"/>
              </a:rPr>
              <a:t>----------</a:t>
            </a:r>
            <a:br>
              <a:rPr lang="en-US" altLang="zh-CN" sz="2400" dirty="0" smtClean="0">
                <a:latin typeface="宋体" pitchFamily="2" charset="-122"/>
              </a:rPr>
            </a:br>
            <a:r>
              <a:rPr lang="en-US" altLang="zh-CN" sz="2400" dirty="0" smtClean="0">
                <a:latin typeface="宋体" pitchFamily="2" charset="-122"/>
              </a:rPr>
              <a:t>1</a:t>
            </a:r>
            <a:endParaRPr lang="en-US" altLang="zh-CN" sz="2400" dirty="0">
              <a:latin typeface="宋体" pitchFamily="2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7532006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404664"/>
            <a:ext cx="7924800" cy="1143000"/>
          </a:xfrm>
        </p:spPr>
        <p:txBody>
          <a:bodyPr/>
          <a:lstStyle/>
          <a:p>
            <a:pPr lvl="0" eaLnBrk="1" hangingPunct="1"/>
            <a:r>
              <a:rPr lang="zh-CN" altLang="en-US" sz="3600" dirty="0" smtClean="0">
                <a:latin typeface="宋体" pitchFamily="2" charset="-122"/>
                <a:ea typeface="宋体" pitchFamily="2" charset="-122"/>
              </a:rPr>
              <a:t>功能限制</a:t>
            </a:r>
            <a:r>
              <a:rPr lang="en-US" altLang="zh-CN" sz="3600" dirty="0" smtClean="0">
                <a:latin typeface="宋体" pitchFamily="2" charset="-122"/>
                <a:ea typeface="宋体" pitchFamily="2" charset="-122"/>
              </a:rPr>
              <a:t>——</a:t>
            </a:r>
            <a:r>
              <a:rPr lang="zh-CN" altLang="en-US" sz="3600" dirty="0" smtClean="0">
                <a:latin typeface="宋体" pitchFamily="2" charset="-122"/>
                <a:ea typeface="宋体" pitchFamily="2" charset="-122"/>
              </a:rPr>
              <a:t>对</a:t>
            </a:r>
            <a:r>
              <a:rPr lang="en-US" altLang="zh-CN" sz="3600" dirty="0" smtClean="0">
                <a:latin typeface="宋体" pitchFamily="2" charset="-122"/>
                <a:ea typeface="宋体" pitchFamily="2" charset="-122"/>
              </a:rPr>
              <a:t>LONG</a:t>
            </a:r>
            <a:r>
              <a:rPr lang="zh-CN" altLang="en-US" sz="3600" dirty="0" smtClean="0">
                <a:latin typeface="宋体" pitchFamily="2" charset="-122"/>
                <a:ea typeface="宋体" pitchFamily="2" charset="-122"/>
              </a:rPr>
              <a:t>字段进行搜索</a:t>
            </a:r>
            <a:endParaRPr lang="en-US" altLang="zh-CN" sz="3600" dirty="0" smtClean="0"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838200" y="1628800"/>
            <a:ext cx="7693025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itchFamily="2" charset="-122"/>
              </a:rPr>
              <a:t>解决方案</a:t>
            </a:r>
            <a:endParaRPr kumimoji="0" lang="en-US" altLang="zh-CN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itchFamily="2" charset="-122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Tx/>
              <a:buChar char="–"/>
              <a:tabLst/>
              <a:defRPr/>
            </a:pPr>
            <a:r>
              <a:rPr lang="en-US" altLang="zh-CN" sz="2800" kern="0" dirty="0" smtClean="0">
                <a:latin typeface="宋体" pitchFamily="2" charset="-122"/>
              </a:rPr>
              <a:t>PL/SQL</a:t>
            </a:r>
            <a:r>
              <a:rPr lang="zh-CN" altLang="en-US" sz="2800" kern="0" dirty="0" smtClean="0">
                <a:latin typeface="宋体" pitchFamily="2" charset="-122"/>
              </a:rPr>
              <a:t>实现</a:t>
            </a:r>
            <a:endParaRPr lang="en-US" altLang="zh-CN" sz="2800" kern="0" dirty="0" smtClean="0">
              <a:latin typeface="宋体" pitchFamily="2" charset="-122"/>
            </a:endParaRPr>
          </a:p>
          <a:p>
            <a:pPr marL="1200150" lvl="2" indent="-285750"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–"/>
              <a:defRPr/>
            </a:pPr>
            <a:r>
              <a:rPr lang="zh-CN" altLang="en-US" sz="2400" kern="0" dirty="0" smtClean="0">
                <a:latin typeface="宋体" pitchFamily="2" charset="-122"/>
              </a:rPr>
              <a:t>有长度限制</a:t>
            </a:r>
            <a:endParaRPr lang="en-US" altLang="zh-CN" sz="2400" kern="0" dirty="0" smtClean="0">
              <a:latin typeface="宋体" pitchFamily="2" charset="-122"/>
            </a:endParaRPr>
          </a:p>
          <a:p>
            <a:pPr marL="1200150" lvl="2" indent="-285750"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–"/>
              <a:defRPr/>
            </a:pPr>
            <a:r>
              <a:rPr lang="zh-CN" altLang="en-US" sz="2400" kern="0" dirty="0" smtClean="0">
                <a:latin typeface="宋体" pitchFamily="2" charset="-122"/>
              </a:rPr>
              <a:t>查询访问效率不高</a:t>
            </a:r>
            <a:endParaRPr lang="en-US" altLang="zh-CN" sz="2400" kern="0" dirty="0" smtClean="0">
              <a:latin typeface="宋体" pitchFamily="2" charset="-122"/>
            </a:endParaRP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–"/>
            </a:pPr>
            <a:r>
              <a:rPr lang="zh-CN" altLang="en-US" sz="2800" kern="0" dirty="0" smtClean="0">
                <a:latin typeface="宋体" pitchFamily="2" charset="-122"/>
              </a:rPr>
              <a:t>外部过程实现</a:t>
            </a:r>
            <a:endParaRPr lang="en-US" altLang="zh-CN" sz="2800" kern="0" dirty="0" smtClean="0">
              <a:latin typeface="宋体" pitchFamily="2" charset="-122"/>
            </a:endParaRPr>
          </a:p>
          <a:p>
            <a:pPr marL="1200150" lvl="2" indent="-285750"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–"/>
            </a:pPr>
            <a:r>
              <a:rPr lang="zh-CN" altLang="en-US" sz="2400" kern="0" dirty="0" smtClean="0">
                <a:latin typeface="宋体" pitchFamily="2" charset="-122"/>
              </a:rPr>
              <a:t>外部过程实现复杂度高</a:t>
            </a:r>
            <a:endParaRPr lang="en-US" altLang="zh-CN" sz="2400" kern="0" dirty="0" smtClean="0">
              <a:latin typeface="宋体" pitchFamily="2" charset="-122"/>
            </a:endParaRPr>
          </a:p>
          <a:p>
            <a:pPr marL="1200150" lvl="2" indent="-285750"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–"/>
            </a:pPr>
            <a:r>
              <a:rPr lang="zh-CN" altLang="en-US" sz="2400" kern="0" dirty="0" smtClean="0">
                <a:latin typeface="宋体" pitchFamily="2" charset="-122"/>
              </a:rPr>
              <a:t>查询访问效率不高</a:t>
            </a:r>
            <a:endParaRPr lang="en-US" altLang="zh-CN" sz="2400" kern="0" dirty="0" smtClean="0">
              <a:latin typeface="宋体" pitchFamily="2" charset="-122"/>
            </a:endParaRP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–"/>
            </a:pPr>
            <a:r>
              <a:rPr lang="zh-CN" altLang="en-US" sz="2800" kern="0" dirty="0" smtClean="0">
                <a:latin typeface="宋体" pitchFamily="2" charset="-122"/>
              </a:rPr>
              <a:t>全文索引</a:t>
            </a:r>
            <a:endParaRPr lang="en-US" altLang="zh-CN" sz="2800" kern="0" dirty="0" smtClean="0">
              <a:latin typeface="宋体" pitchFamily="2" charset="-122"/>
            </a:endParaRPr>
          </a:p>
          <a:p>
            <a:pPr marL="1200150" lvl="2" indent="-285750"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–"/>
              <a:defRPr/>
            </a:pPr>
            <a:r>
              <a:rPr lang="zh-CN" altLang="en-US" sz="2400" kern="0" dirty="0" smtClean="0">
                <a:latin typeface="宋体" pitchFamily="2" charset="-122"/>
              </a:rPr>
              <a:t>改变</a:t>
            </a:r>
            <a:r>
              <a:rPr lang="en-US" altLang="zh-CN" sz="2400" kern="0" dirty="0" smtClean="0">
                <a:latin typeface="宋体" pitchFamily="2" charset="-122"/>
              </a:rPr>
              <a:t>SQL</a:t>
            </a:r>
            <a:r>
              <a:rPr lang="zh-CN" altLang="en-US" sz="2400" kern="0" dirty="0" smtClean="0">
                <a:latin typeface="宋体" pitchFamily="2" charset="-122"/>
              </a:rPr>
              <a:t>写法，对应用不透明</a:t>
            </a:r>
            <a:endParaRPr lang="en-US" altLang="zh-CN" sz="2400" kern="0" dirty="0" smtClean="0">
              <a:latin typeface="宋体" pitchFamily="2" charset="-122"/>
            </a:endParaRPr>
          </a:p>
          <a:p>
            <a:pPr marL="1200150" lvl="2" indent="-285750"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–"/>
              <a:defRPr/>
            </a:pPr>
            <a:r>
              <a:rPr lang="zh-CN" altLang="en-US" sz="2400" kern="0" dirty="0" smtClean="0">
                <a:latin typeface="宋体" pitchFamily="2" charset="-122"/>
              </a:rPr>
              <a:t>索引数据同步非实时</a:t>
            </a:r>
            <a:endParaRPr lang="en-US" altLang="zh-CN" sz="2400" kern="0" dirty="0" smtClean="0">
              <a:latin typeface="宋体" pitchFamily="2" charset="-122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tabLst/>
              <a:defRPr/>
            </a:pPr>
            <a:endParaRPr kumimoji="0" lang="en-US" altLang="zh-CN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7532006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16F7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数据库功能的限制条件</a:t>
            </a:r>
            <a:endParaRPr kumimoji="0" lang="en-US" altLang="zh-CN" sz="2800" b="0" i="0" u="none" strike="noStrike" kern="1200" cap="none" spc="0" normalizeH="0" baseline="0" noProof="0" dirty="0" smtClean="0">
              <a:ln>
                <a:noFill/>
              </a:ln>
              <a:solidFill>
                <a:srgbClr val="716F7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US" altLang="zh-CN" sz="2800" dirty="0" smtClean="0">
              <a:solidFill>
                <a:srgbClr val="716F70"/>
              </a:solidFill>
              <a:latin typeface="+mn-lt"/>
              <a:ea typeface="+mn-ea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16F7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数据库版本的限制条件</a:t>
            </a:r>
            <a:endParaRPr kumimoji="0" lang="en-US" altLang="zh-CN" sz="2800" b="0" i="0" u="none" strike="noStrike" kern="1200" cap="none" spc="0" normalizeH="0" baseline="0" noProof="0" dirty="0" smtClean="0">
              <a:ln>
                <a:noFill/>
              </a:ln>
              <a:solidFill>
                <a:srgbClr val="716F7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altLang="zh-CN" sz="2800" b="0" i="0" u="none" strike="noStrike" kern="1200" cap="none" spc="0" normalizeH="0" baseline="0" noProof="0" dirty="0" smtClean="0">
              <a:ln>
                <a:noFill/>
              </a:ln>
              <a:solidFill>
                <a:srgbClr val="716F7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16F7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数据库没有提供的功能</a:t>
            </a:r>
            <a:endParaRPr kumimoji="0" lang="en-US" altLang="zh-CN" sz="2800" b="0" i="0" u="none" strike="noStrike" kern="1200" cap="none" spc="0" normalizeH="0" baseline="0" noProof="0" dirty="0" smtClean="0">
              <a:ln>
                <a:noFill/>
              </a:ln>
              <a:solidFill>
                <a:srgbClr val="716F7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altLang="zh-CN" sz="2800" b="0" i="0" u="none" strike="noStrike" kern="1200" cap="none" spc="0" normalizeH="0" baseline="0" noProof="0" dirty="0" smtClean="0">
              <a:ln>
                <a:noFill/>
              </a:ln>
              <a:solidFill>
                <a:srgbClr val="716F7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AutoShape 2"/>
          <p:cNvSpPr txBox="1">
            <a:spLocks noChangeArrowheads="1"/>
          </p:cNvSpPr>
          <p:nvPr/>
        </p:nvSpPr>
        <p:spPr bwMode="auto">
          <a:xfrm>
            <a:off x="762000" y="557808"/>
            <a:ext cx="7924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16F70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j-cs"/>
              </a:rPr>
              <a:t>Oracle</a:t>
            </a:r>
            <a:r>
              <a:rPr lang="zh-CN" altLang="en-US" sz="3600" b="1" dirty="0" smtClean="0">
                <a:solidFill>
                  <a:srgbClr val="716F70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难以实现的原因</a:t>
            </a:r>
            <a:endParaRPr kumimoji="0" lang="zh-CN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716F70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7532006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404664"/>
            <a:ext cx="7924800" cy="1143000"/>
          </a:xfrm>
        </p:spPr>
        <p:txBody>
          <a:bodyPr/>
          <a:lstStyle/>
          <a:p>
            <a:pPr lvl="0" eaLnBrk="1" hangingPunct="1"/>
            <a:r>
              <a:rPr lang="zh-CN" altLang="en-US" sz="3600" dirty="0" smtClean="0">
                <a:latin typeface="宋体" pitchFamily="2" charset="-122"/>
                <a:ea typeface="宋体" pitchFamily="2" charset="-122"/>
              </a:rPr>
              <a:t>版本限制</a:t>
            </a:r>
            <a:r>
              <a:rPr lang="en-US" altLang="zh-CN" sz="3600" dirty="0" smtClean="0">
                <a:latin typeface="宋体" pitchFamily="2" charset="-122"/>
                <a:ea typeface="宋体" pitchFamily="2" charset="-122"/>
              </a:rPr>
              <a:t>——</a:t>
            </a:r>
            <a:r>
              <a:rPr lang="zh-CN" altLang="en-US" sz="3600" dirty="0" smtClean="0">
                <a:latin typeface="宋体" pitchFamily="2" charset="-122"/>
                <a:ea typeface="宋体" pitchFamily="2" charset="-122"/>
              </a:rPr>
              <a:t>增加非空字段</a:t>
            </a:r>
            <a:endParaRPr lang="en-US" altLang="zh-CN" sz="3600" dirty="0" smtClean="0"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838200" y="2060848"/>
            <a:ext cx="7693025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/>
            </a:pPr>
            <a:r>
              <a:rPr lang="zh-CN" altLang="en-US" sz="2800" kern="0" dirty="0" smtClean="0">
                <a:latin typeface="宋体" pitchFamily="2" charset="-122"/>
              </a:rPr>
              <a:t>需求</a:t>
            </a:r>
            <a:endParaRPr lang="en-US" altLang="zh-CN" sz="2800" kern="0" dirty="0" smtClean="0">
              <a:latin typeface="宋体" pitchFamily="2" charset="-122"/>
            </a:endParaRPr>
          </a:p>
          <a:p>
            <a:pPr marL="342900" lvl="0" indent="-342900"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r>
              <a:rPr lang="en-US" altLang="zh-CN" sz="2800" kern="0" dirty="0" smtClean="0">
                <a:latin typeface="宋体" pitchFamily="2" charset="-122"/>
              </a:rPr>
              <a:t>		</a:t>
            </a:r>
            <a:r>
              <a:rPr lang="en-US" altLang="zh-CN" sz="2400" kern="0" dirty="0" smtClean="0">
                <a:latin typeface="宋体" pitchFamily="2" charset="-122"/>
              </a:rPr>
              <a:t>Oracle 10g</a:t>
            </a:r>
            <a:r>
              <a:rPr lang="zh-CN" altLang="en-US" sz="2400" kern="0" dirty="0" smtClean="0">
                <a:latin typeface="宋体" pitchFamily="2" charset="-122"/>
              </a:rPr>
              <a:t>给一个大表增加非空字段，减少对系统的影响，尽可能快的完成操作</a:t>
            </a:r>
            <a:endParaRPr lang="en-US" altLang="zh-CN" sz="2400" kern="0" dirty="0" smtClean="0">
              <a:latin typeface="宋体" pitchFamily="2" charset="-122"/>
            </a:endParaRPr>
          </a:p>
          <a:p>
            <a:pPr marL="342900" lvl="0" indent="-342900"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endParaRPr lang="en-US" altLang="zh-CN" sz="2800" kern="0" dirty="0" smtClean="0">
              <a:latin typeface="宋体" pitchFamily="2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7532006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404664"/>
            <a:ext cx="7924800" cy="1143000"/>
          </a:xfrm>
        </p:spPr>
        <p:txBody>
          <a:bodyPr/>
          <a:lstStyle/>
          <a:p>
            <a:pPr lvl="0" eaLnBrk="1" hangingPunct="1"/>
            <a:r>
              <a:rPr lang="zh-CN" altLang="en-US" sz="3600" dirty="0" smtClean="0">
                <a:latin typeface="宋体" pitchFamily="2" charset="-122"/>
                <a:ea typeface="宋体" pitchFamily="2" charset="-122"/>
              </a:rPr>
              <a:t>版本限制</a:t>
            </a:r>
            <a:r>
              <a:rPr lang="en-US" altLang="zh-CN" sz="3600" dirty="0" smtClean="0">
                <a:latin typeface="宋体" pitchFamily="2" charset="-122"/>
                <a:ea typeface="宋体" pitchFamily="2" charset="-122"/>
              </a:rPr>
              <a:t>——</a:t>
            </a:r>
            <a:r>
              <a:rPr lang="zh-CN" altLang="en-US" sz="3600" dirty="0" smtClean="0">
                <a:latin typeface="宋体" pitchFamily="2" charset="-122"/>
                <a:ea typeface="宋体" pitchFamily="2" charset="-122"/>
              </a:rPr>
              <a:t>增加非空字段</a:t>
            </a:r>
            <a:endParaRPr lang="en-US" altLang="zh-CN" sz="3600" dirty="0" smtClean="0"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838200" y="1484784"/>
            <a:ext cx="7693025" cy="5373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/>
            </a:pPr>
            <a:r>
              <a:rPr lang="zh-CN" altLang="en-US" sz="2800" kern="0" dirty="0" smtClean="0">
                <a:latin typeface="宋体" pitchFamily="2" charset="-122"/>
              </a:rPr>
              <a:t>解决方案</a:t>
            </a:r>
            <a:endParaRPr lang="en-US" altLang="zh-CN" sz="2800" kern="0" dirty="0" smtClean="0">
              <a:latin typeface="宋体" pitchFamily="2" charset="-122"/>
            </a:endParaRP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–"/>
              <a:defRPr/>
            </a:pPr>
            <a:r>
              <a:rPr lang="en-US" altLang="zh-CN" sz="2400" kern="0" dirty="0" smtClean="0">
                <a:latin typeface="宋体" pitchFamily="2" charset="-122"/>
              </a:rPr>
              <a:t>ALTER TABLE</a:t>
            </a:r>
          </a:p>
          <a:p>
            <a:pPr marL="1200150" lvl="2" indent="-285750"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–"/>
              <a:defRPr/>
            </a:pPr>
            <a:r>
              <a:rPr lang="zh-CN" altLang="en-US" sz="2400" kern="0" dirty="0" smtClean="0">
                <a:latin typeface="宋体" pitchFamily="2" charset="-122"/>
              </a:rPr>
              <a:t>操作时</a:t>
            </a:r>
            <a:r>
              <a:rPr lang="zh-CN" altLang="en-US" sz="2400" kern="0" dirty="0" smtClean="0">
                <a:latin typeface="宋体" pitchFamily="2" charset="-122"/>
              </a:rPr>
              <a:t>间长</a:t>
            </a:r>
            <a:endParaRPr lang="en-US" altLang="zh-CN" sz="2400" kern="0" dirty="0" smtClean="0">
              <a:latin typeface="宋体" pitchFamily="2" charset="-122"/>
            </a:endParaRPr>
          </a:p>
          <a:p>
            <a:pPr marL="1200150" lvl="2" indent="-285750"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–"/>
              <a:defRPr/>
            </a:pPr>
            <a:r>
              <a:rPr lang="zh-CN" altLang="en-US" sz="2400" kern="0" dirty="0" smtClean="0">
                <a:latin typeface="宋体" pitchFamily="2" charset="-122"/>
              </a:rPr>
              <a:t>停机时间长</a:t>
            </a:r>
            <a:endParaRPr lang="en-US" altLang="zh-CN" sz="2400" kern="0" dirty="0" smtClean="0">
              <a:latin typeface="宋体" pitchFamily="2" charset="-122"/>
            </a:endParaRPr>
          </a:p>
          <a:p>
            <a:pPr marL="1200150" lvl="2" indent="-285750"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–"/>
              <a:defRPr/>
            </a:pPr>
            <a:r>
              <a:rPr lang="zh-CN" altLang="en-US" sz="2400" kern="0" dirty="0" smtClean="0">
                <a:latin typeface="宋体" pitchFamily="2" charset="-122"/>
              </a:rPr>
              <a:t>行</a:t>
            </a:r>
            <a:r>
              <a:rPr lang="zh-CN" altLang="en-US" sz="2400" kern="0" dirty="0" smtClean="0">
                <a:latin typeface="宋体" pitchFamily="2" charset="-122"/>
              </a:rPr>
              <a:t>迁移问题</a:t>
            </a:r>
            <a:endParaRPr lang="en-US" altLang="zh-CN" sz="2800" kern="0" dirty="0" smtClean="0">
              <a:latin typeface="宋体" pitchFamily="2" charset="-122"/>
            </a:endParaRP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–"/>
              <a:defRPr/>
            </a:pPr>
            <a:r>
              <a:rPr lang="en-US" altLang="zh-CN" sz="2400" kern="0" dirty="0" smtClean="0">
                <a:latin typeface="宋体" pitchFamily="2" charset="-122"/>
              </a:rPr>
              <a:t>CREAT TABLE AS SELECT</a:t>
            </a:r>
          </a:p>
          <a:p>
            <a:pPr marL="1200150" lvl="2" indent="-285750"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–"/>
              <a:defRPr/>
            </a:pPr>
            <a:r>
              <a:rPr lang="zh-CN" altLang="en-US" sz="2400" kern="0" dirty="0" smtClean="0">
                <a:latin typeface="宋体" pitchFamily="2" charset="-122"/>
              </a:rPr>
              <a:t>操作时间长</a:t>
            </a:r>
            <a:endParaRPr lang="en-US" altLang="zh-CN" sz="2400" kern="0" dirty="0" smtClean="0">
              <a:latin typeface="宋体" pitchFamily="2" charset="-122"/>
            </a:endParaRPr>
          </a:p>
          <a:p>
            <a:pPr marL="1200150" lvl="2" indent="-285750"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–"/>
              <a:defRPr/>
            </a:pPr>
            <a:r>
              <a:rPr lang="zh-CN" altLang="en-US" sz="2400" kern="0" dirty="0" smtClean="0">
                <a:latin typeface="宋体" pitchFamily="2" charset="-122"/>
              </a:rPr>
              <a:t>停机时间长</a:t>
            </a:r>
            <a:endParaRPr lang="en-US" altLang="zh-CN" sz="2400" kern="0" dirty="0" smtClean="0">
              <a:latin typeface="宋体" pitchFamily="2" charset="-122"/>
            </a:endParaRP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–"/>
              <a:defRPr/>
            </a:pPr>
            <a:r>
              <a:rPr lang="zh-CN" altLang="en-US" sz="2400" kern="0" dirty="0" smtClean="0">
                <a:latin typeface="宋体" pitchFamily="2" charset="-122"/>
              </a:rPr>
              <a:t>在线重定义</a:t>
            </a:r>
            <a:endParaRPr lang="en-US" altLang="zh-CN" sz="2400" kern="0" dirty="0" smtClean="0">
              <a:latin typeface="宋体" pitchFamily="2" charset="-122"/>
            </a:endParaRPr>
          </a:p>
          <a:p>
            <a:pPr marL="1200150" lvl="2" indent="-285750"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–"/>
              <a:defRPr/>
            </a:pPr>
            <a:r>
              <a:rPr lang="zh-CN" altLang="en-US" sz="2400" kern="0" dirty="0" smtClean="0">
                <a:latin typeface="宋体" pitchFamily="2" charset="-122"/>
              </a:rPr>
              <a:t>操作时间长</a:t>
            </a:r>
            <a:endParaRPr lang="en-US" altLang="zh-CN" sz="2400" kern="0" dirty="0" smtClean="0">
              <a:latin typeface="宋体" pitchFamily="2" charset="-122"/>
            </a:endParaRP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–"/>
              <a:defRPr/>
            </a:pPr>
            <a:endParaRPr lang="en-US" altLang="zh-CN" sz="2400" kern="0" dirty="0" smtClean="0">
              <a:latin typeface="宋体" pitchFamily="2" charset="-122"/>
            </a:endParaRPr>
          </a:p>
          <a:p>
            <a:pPr marL="342900" lvl="0" indent="-342900"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endParaRPr lang="en-US" altLang="zh-CN" sz="2400" kern="0" dirty="0" smtClean="0">
              <a:latin typeface="宋体" pitchFamily="2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7532006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404664"/>
            <a:ext cx="7924800" cy="1143000"/>
          </a:xfrm>
        </p:spPr>
        <p:txBody>
          <a:bodyPr/>
          <a:lstStyle/>
          <a:p>
            <a:pPr lvl="0" eaLnBrk="1" hangingPunct="1"/>
            <a:r>
              <a:rPr lang="zh-CN" altLang="en-US" sz="3600" dirty="0" smtClean="0">
                <a:latin typeface="宋体" pitchFamily="2" charset="-122"/>
                <a:ea typeface="宋体" pitchFamily="2" charset="-122"/>
              </a:rPr>
              <a:t>版本限制</a:t>
            </a:r>
            <a:r>
              <a:rPr lang="en-US" altLang="zh-CN" sz="3600" dirty="0" smtClean="0">
                <a:latin typeface="宋体" pitchFamily="2" charset="-122"/>
                <a:ea typeface="宋体" pitchFamily="2" charset="-122"/>
              </a:rPr>
              <a:t>——</a:t>
            </a:r>
            <a:r>
              <a:rPr lang="zh-CN" altLang="en-US" sz="3600" dirty="0" smtClean="0">
                <a:latin typeface="宋体" pitchFamily="2" charset="-122"/>
                <a:ea typeface="宋体" pitchFamily="2" charset="-122"/>
              </a:rPr>
              <a:t>增加非空字段</a:t>
            </a:r>
            <a:endParaRPr lang="en-US" altLang="zh-CN" sz="3600" dirty="0" smtClean="0"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838200" y="1916832"/>
            <a:ext cx="7693025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/>
            </a:pPr>
            <a:r>
              <a:rPr lang="en-US" altLang="zh-CN" sz="2800" kern="0" dirty="0" smtClean="0">
                <a:latin typeface="宋体" pitchFamily="2" charset="-122"/>
              </a:rPr>
              <a:t>11g</a:t>
            </a:r>
            <a:r>
              <a:rPr lang="zh-CN" altLang="en-US" sz="2800" kern="0" dirty="0" smtClean="0">
                <a:latin typeface="宋体" pitchFamily="2" charset="-122"/>
              </a:rPr>
              <a:t>解决方案</a:t>
            </a:r>
            <a:endParaRPr lang="en-US" altLang="zh-CN" sz="2800" kern="0" dirty="0" smtClean="0">
              <a:latin typeface="宋体" pitchFamily="2" charset="-122"/>
            </a:endParaRPr>
          </a:p>
          <a:p>
            <a:pPr marL="342900" lvl="0" indent="-342900"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r>
              <a:rPr lang="en-US" altLang="zh-CN" sz="2400" kern="0" dirty="0" smtClean="0">
                <a:latin typeface="宋体" pitchFamily="2" charset="-122"/>
              </a:rPr>
              <a:t>ALTER TABLE T </a:t>
            </a:r>
          </a:p>
          <a:p>
            <a:pPr marL="342900" lvl="0" indent="-342900"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r>
              <a:rPr lang="en-US" altLang="zh-CN" sz="2400" kern="0" dirty="0" smtClean="0">
                <a:latin typeface="宋体" pitchFamily="2" charset="-122"/>
              </a:rPr>
              <a:t>ADD (COL VARCHAR2(30) DEFAULT ‘A’ NOT NULL);</a:t>
            </a:r>
          </a:p>
          <a:p>
            <a:pPr marL="342900" lvl="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/>
            </a:pPr>
            <a:r>
              <a:rPr lang="en-US" altLang="zh-CN" sz="2800" kern="0" dirty="0" smtClean="0">
                <a:latin typeface="宋体" pitchFamily="2" charset="-122"/>
              </a:rPr>
              <a:t>Pre 11g</a:t>
            </a:r>
          </a:p>
          <a:p>
            <a:pPr marL="342900" lvl="0" indent="-342900"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r>
              <a:rPr lang="zh-CN" altLang="en-US" sz="2400" kern="0" dirty="0" smtClean="0">
                <a:latin typeface="宋体" pitchFamily="2" charset="-122"/>
              </a:rPr>
              <a:t>优化的最高境界</a:t>
            </a:r>
            <a:r>
              <a:rPr lang="en-US" altLang="zh-CN" sz="2400" kern="0" dirty="0" smtClean="0">
                <a:latin typeface="宋体" pitchFamily="2" charset="-122"/>
              </a:rPr>
              <a:t>——DO NOTHING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–"/>
              <a:defRPr/>
            </a:pPr>
            <a:endParaRPr lang="en-US" altLang="zh-CN" sz="2400" kern="0" dirty="0" smtClean="0">
              <a:latin typeface="宋体" pitchFamily="2" charset="-122"/>
            </a:endParaRPr>
          </a:p>
          <a:p>
            <a:pPr marL="342900" lvl="0" indent="-342900"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endParaRPr lang="en-US" altLang="zh-CN" sz="2400" kern="0" dirty="0" smtClean="0">
              <a:latin typeface="宋体" pitchFamily="2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7532006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内容占位符 2"/>
          <p:cNvSpPr txBox="1">
            <a:spLocks/>
          </p:cNvSpPr>
          <p:nvPr/>
        </p:nvSpPr>
        <p:spPr bwMode="auto">
          <a:xfrm>
            <a:off x="533401" y="1412776"/>
            <a:ext cx="5838800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/>
            </a:pPr>
            <a:r>
              <a:rPr lang="zh-CN" altLang="en-US" sz="2400" kern="0" dirty="0" smtClean="0">
                <a:latin typeface="华文楷体" pitchFamily="2" charset="-122"/>
                <a:ea typeface="华文楷体" pitchFamily="2" charset="-122"/>
              </a:rPr>
              <a:t>杨廷琨</a:t>
            </a:r>
            <a:r>
              <a:rPr lang="en-US" altLang="zh-CN" sz="2400" kern="0" dirty="0" smtClean="0">
                <a:latin typeface="华文楷体" pitchFamily="2" charset="-122"/>
                <a:ea typeface="华文楷体" pitchFamily="2" charset="-122"/>
              </a:rPr>
              <a:t>(yangtingkun)</a:t>
            </a:r>
          </a:p>
          <a:p>
            <a:pPr marL="927100" lvl="1" indent="-469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/>
            </a:pPr>
            <a:r>
              <a:rPr lang="en-US" altLang="zh-CN" sz="2000" kern="0" dirty="0" smtClean="0">
                <a:latin typeface="华文楷体" pitchFamily="2" charset="-122"/>
                <a:ea typeface="华文楷体" pitchFamily="2" charset="-122"/>
              </a:rPr>
              <a:t>Oracle ACE</a:t>
            </a:r>
          </a:p>
          <a:p>
            <a:pPr marL="927100" lvl="1" indent="-469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/>
            </a:pPr>
            <a:r>
              <a:rPr lang="en-US" altLang="zh-CN" sz="2000" kern="0" dirty="0" smtClean="0">
                <a:latin typeface="华文楷体" pitchFamily="2" charset="-122"/>
                <a:ea typeface="华文楷体" pitchFamily="2" charset="-122"/>
              </a:rPr>
              <a:t>ITPUB</a:t>
            </a:r>
            <a:r>
              <a:rPr lang="zh-CN" altLang="en-US" sz="2000" kern="0" dirty="0" smtClean="0">
                <a:latin typeface="华文楷体" pitchFamily="2" charset="-122"/>
                <a:ea typeface="华文楷体" pitchFamily="2" charset="-122"/>
              </a:rPr>
              <a:t>数据库管理区版主</a:t>
            </a:r>
            <a:endParaRPr lang="en-US" altLang="zh-CN" sz="2000" kern="0" dirty="0" smtClean="0">
              <a:latin typeface="华文楷体" pitchFamily="2" charset="-122"/>
              <a:ea typeface="华文楷体" pitchFamily="2" charset="-122"/>
            </a:endParaRPr>
          </a:p>
          <a:p>
            <a:pPr marL="927100" lvl="1" indent="-469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/>
            </a:pPr>
            <a:r>
              <a:rPr lang="en-US" altLang="zh-CN" sz="2000" kern="0" dirty="0" smtClean="0">
                <a:latin typeface="华文楷体" pitchFamily="2" charset="-122"/>
                <a:ea typeface="华文楷体" pitchFamily="2" charset="-122"/>
              </a:rPr>
              <a:t>ACOUG</a:t>
            </a:r>
            <a:r>
              <a:rPr lang="zh-CN" altLang="en-US" sz="2000" kern="0" dirty="0" smtClean="0">
                <a:latin typeface="华文楷体" pitchFamily="2" charset="-122"/>
                <a:ea typeface="华文楷体" pitchFamily="2" charset="-122"/>
              </a:rPr>
              <a:t>核心会员</a:t>
            </a:r>
            <a:endParaRPr lang="en-US" altLang="zh-CN" sz="2000" kern="0" dirty="0" smtClean="0">
              <a:latin typeface="华文楷体" pitchFamily="2" charset="-122"/>
              <a:ea typeface="华文楷体" pitchFamily="2" charset="-122"/>
            </a:endParaRPr>
          </a:p>
          <a:p>
            <a:pPr marL="927100" lvl="1" indent="-469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/>
            </a:pPr>
            <a:r>
              <a:rPr lang="zh-CN" altLang="en-US" sz="2000" kern="0" dirty="0" smtClean="0">
                <a:latin typeface="华文楷体" pitchFamily="2" charset="-122"/>
                <a:ea typeface="华文楷体" pitchFamily="2" charset="-122"/>
              </a:rPr>
              <a:t>参与编写</a:t>
            </a:r>
            <a:r>
              <a:rPr lang="en-US" altLang="zh-CN" sz="2000" kern="0" dirty="0" smtClean="0">
                <a:latin typeface="华文楷体" pitchFamily="2" charset="-122"/>
                <a:ea typeface="华文楷体" pitchFamily="2" charset="-122"/>
              </a:rPr>
              <a:t>《Oracle</a:t>
            </a:r>
            <a:r>
              <a:rPr lang="zh-CN" altLang="en-US" sz="2000" kern="0" dirty="0" smtClean="0">
                <a:latin typeface="华文楷体" pitchFamily="2" charset="-122"/>
                <a:ea typeface="华文楷体" pitchFamily="2" charset="-122"/>
              </a:rPr>
              <a:t>数据库性能优化</a:t>
            </a:r>
            <a:r>
              <a:rPr lang="en-US" altLang="zh-CN" sz="2000" kern="0" dirty="0" smtClean="0">
                <a:latin typeface="华文楷体" pitchFamily="2" charset="-122"/>
                <a:ea typeface="华文楷体" pitchFamily="2" charset="-122"/>
              </a:rPr>
              <a:t>》</a:t>
            </a:r>
            <a:r>
              <a:rPr lang="zh-CN" altLang="en-US" sz="2000" kern="0" dirty="0" smtClean="0">
                <a:latin typeface="华文楷体" pitchFamily="2" charset="-122"/>
                <a:ea typeface="华文楷体" pitchFamily="2" charset="-122"/>
              </a:rPr>
              <a:t>、</a:t>
            </a:r>
            <a:r>
              <a:rPr lang="en-US" altLang="zh-CN" sz="2000" kern="0" dirty="0" smtClean="0">
                <a:latin typeface="华文楷体" pitchFamily="2" charset="-122"/>
                <a:ea typeface="华文楷体" pitchFamily="2" charset="-122"/>
              </a:rPr>
              <a:t>《Oracle DBA</a:t>
            </a:r>
            <a:r>
              <a:rPr lang="zh-CN" altLang="en-US" sz="2000" kern="0" dirty="0" smtClean="0">
                <a:latin typeface="华文楷体" pitchFamily="2" charset="-122"/>
                <a:ea typeface="华文楷体" pitchFamily="2" charset="-122"/>
              </a:rPr>
              <a:t>手记</a:t>
            </a:r>
            <a:r>
              <a:rPr lang="en-US" altLang="zh-CN" sz="2000" kern="0" dirty="0" smtClean="0">
                <a:latin typeface="华文楷体" pitchFamily="2" charset="-122"/>
                <a:ea typeface="华文楷体" pitchFamily="2" charset="-122"/>
              </a:rPr>
              <a:t>》</a:t>
            </a:r>
            <a:r>
              <a:rPr lang="zh-CN" altLang="en-US" sz="2000" kern="0" dirty="0" smtClean="0">
                <a:latin typeface="华文楷体" pitchFamily="2" charset="-122"/>
                <a:ea typeface="华文楷体" pitchFamily="2" charset="-122"/>
              </a:rPr>
              <a:t>和</a:t>
            </a:r>
            <a:r>
              <a:rPr lang="en-US" altLang="zh-CN" sz="2000" kern="0" dirty="0" smtClean="0">
                <a:latin typeface="华文楷体" pitchFamily="2" charset="-122"/>
                <a:ea typeface="华文楷体" pitchFamily="2" charset="-122"/>
              </a:rPr>
              <a:t>《Oracle DBA</a:t>
            </a:r>
            <a:r>
              <a:rPr lang="zh-CN" altLang="en-US" sz="2000" kern="0" dirty="0" smtClean="0">
                <a:latin typeface="华文楷体" pitchFamily="2" charset="-122"/>
                <a:ea typeface="华文楷体" pitchFamily="2" charset="-122"/>
              </a:rPr>
              <a:t>手记</a:t>
            </a:r>
            <a:r>
              <a:rPr lang="en-US" altLang="zh-CN" sz="2000" kern="0" dirty="0" smtClean="0">
                <a:latin typeface="华文楷体" pitchFamily="2" charset="-122"/>
                <a:ea typeface="华文楷体" pitchFamily="2" charset="-122"/>
              </a:rPr>
              <a:t>3》</a:t>
            </a:r>
          </a:p>
          <a:p>
            <a:pPr marL="927100" lvl="1" indent="-469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/>
            </a:pPr>
            <a:r>
              <a:rPr lang="zh-CN" altLang="en-US" sz="2000" kern="0" dirty="0" smtClean="0">
                <a:latin typeface="华文楷体" pitchFamily="2" charset="-122"/>
                <a:ea typeface="华文楷体" pitchFamily="2" charset="-122"/>
              </a:rPr>
              <a:t>十二年的一线</a:t>
            </a:r>
            <a:r>
              <a:rPr lang="en-US" altLang="zh-CN" sz="2000" kern="0" dirty="0" smtClean="0">
                <a:latin typeface="华文楷体" pitchFamily="2" charset="-122"/>
                <a:ea typeface="华文楷体" pitchFamily="2" charset="-122"/>
              </a:rPr>
              <a:t>DBA</a:t>
            </a:r>
            <a:r>
              <a:rPr lang="zh-CN" altLang="en-US" sz="2000" kern="0" dirty="0" smtClean="0">
                <a:latin typeface="华文楷体" pitchFamily="2" charset="-122"/>
                <a:ea typeface="华文楷体" pitchFamily="2" charset="-122"/>
              </a:rPr>
              <a:t>经验</a:t>
            </a:r>
            <a:endParaRPr lang="en-US" altLang="zh-CN" sz="2000" kern="0" dirty="0" smtClean="0">
              <a:latin typeface="华文楷体" pitchFamily="2" charset="-122"/>
              <a:ea typeface="华文楷体" pitchFamily="2" charset="-122"/>
            </a:endParaRPr>
          </a:p>
          <a:p>
            <a:pPr marL="927100" lvl="1" indent="-469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/>
            </a:pPr>
            <a:r>
              <a:rPr lang="zh-CN" altLang="en-US" sz="2000" kern="0" dirty="0" smtClean="0">
                <a:latin typeface="华文楷体" pitchFamily="2" charset="-122"/>
                <a:ea typeface="华文楷体" pitchFamily="2" charset="-122"/>
              </a:rPr>
              <a:t>个人</a:t>
            </a:r>
            <a:r>
              <a:rPr lang="en-US" altLang="zh-CN" sz="2000" kern="0" dirty="0" smtClean="0">
                <a:latin typeface="华文楷体" pitchFamily="2" charset="-122"/>
                <a:ea typeface="华文楷体" pitchFamily="2" charset="-122"/>
              </a:rPr>
              <a:t>BLOG</a:t>
            </a:r>
            <a:r>
              <a:rPr lang="zh-CN" altLang="en-US" sz="2000" kern="0" dirty="0" smtClean="0">
                <a:latin typeface="华文楷体" pitchFamily="2" charset="-122"/>
                <a:ea typeface="华文楷体" pitchFamily="2" charset="-122"/>
              </a:rPr>
              <a:t>中积累了</a:t>
            </a:r>
            <a:r>
              <a:rPr lang="en-US" altLang="zh-CN" sz="2000" kern="0" dirty="0" smtClean="0">
                <a:latin typeface="华文楷体" pitchFamily="2" charset="-122"/>
                <a:ea typeface="华文楷体" pitchFamily="2" charset="-122"/>
              </a:rPr>
              <a:t>2500</a:t>
            </a:r>
            <a:r>
              <a:rPr lang="zh-CN" altLang="en-US" sz="2000" kern="0" dirty="0" smtClean="0">
                <a:latin typeface="华文楷体" pitchFamily="2" charset="-122"/>
                <a:ea typeface="华文楷体" pitchFamily="2" charset="-122"/>
              </a:rPr>
              <a:t>篇原创技术文章</a:t>
            </a:r>
            <a:endParaRPr lang="en-US" altLang="zh-CN" sz="2000" kern="0" dirty="0" smtClean="0">
              <a:latin typeface="华文楷体" pitchFamily="2" charset="-122"/>
              <a:ea typeface="华文楷体" pitchFamily="2" charset="-122"/>
            </a:endParaRPr>
          </a:p>
          <a:p>
            <a:pPr marL="927100" lvl="1" indent="-469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/>
            </a:pPr>
            <a:r>
              <a:rPr lang="zh-CN" altLang="en-US" sz="2000" kern="0" dirty="0" smtClean="0">
                <a:latin typeface="华文楷体" pitchFamily="2" charset="-122"/>
                <a:ea typeface="华文楷体" pitchFamily="2" charset="-122"/>
              </a:rPr>
              <a:t>云和恩墨资深技术经理</a:t>
            </a:r>
            <a:endParaRPr lang="en-US" altLang="zh-CN" sz="2000" kern="0" dirty="0">
              <a:latin typeface="华文楷体" pitchFamily="2" charset="-122"/>
              <a:ea typeface="华文楷体" pitchFamily="2" charset="-122"/>
            </a:endParaRPr>
          </a:p>
          <a:p>
            <a:pPr marL="469900" indent="-469900">
              <a:spcBef>
                <a:spcPct val="20000"/>
              </a:spcBef>
              <a:buClr>
                <a:schemeClr val="accent2"/>
              </a:buClr>
              <a:defRPr/>
            </a:pPr>
            <a:endParaRPr lang="en-US" altLang="zh-CN" sz="2400" kern="0" dirty="0">
              <a:latin typeface="华文楷体" pitchFamily="2" charset="-122"/>
              <a:ea typeface="华文楷体" pitchFamily="2" charset="-122"/>
            </a:endParaRPr>
          </a:p>
          <a:p>
            <a:pPr marL="469900" indent="-469900">
              <a:spcBef>
                <a:spcPct val="20000"/>
              </a:spcBef>
              <a:buClr>
                <a:schemeClr val="accent2"/>
              </a:buClr>
              <a:defRPr/>
            </a:pPr>
            <a:endParaRPr lang="en-US" altLang="zh-CN" sz="2800" kern="0" dirty="0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i="1" dirty="0" smtClean="0">
                <a:latin typeface="华文楷体"/>
                <a:ea typeface="华文楷体"/>
                <a:cs typeface="华文楷体"/>
              </a:rPr>
              <a:t>个人介绍</a:t>
            </a:r>
            <a:endParaRPr lang="en-US" sz="3600" i="1" dirty="0">
              <a:latin typeface="华文楷体"/>
              <a:ea typeface="华文楷体"/>
              <a:cs typeface="华文楷体"/>
            </a:endParaRPr>
          </a:p>
        </p:txBody>
      </p:sp>
      <p:pic>
        <p:nvPicPr>
          <p:cNvPr id="21" name="图片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636912"/>
            <a:ext cx="1584176" cy="1002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图片 19" descr="ace_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00192" y="1628800"/>
            <a:ext cx="2124075" cy="8096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2013649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404664"/>
            <a:ext cx="7924800" cy="1143000"/>
          </a:xfrm>
        </p:spPr>
        <p:txBody>
          <a:bodyPr/>
          <a:lstStyle/>
          <a:p>
            <a:pPr lvl="0" eaLnBrk="1" hangingPunct="1"/>
            <a:r>
              <a:rPr lang="zh-CN" altLang="en-US" sz="3600" dirty="0" smtClean="0">
                <a:latin typeface="宋体" pitchFamily="2" charset="-122"/>
                <a:ea typeface="宋体" pitchFamily="2" charset="-122"/>
              </a:rPr>
              <a:t>版本限制</a:t>
            </a:r>
            <a:r>
              <a:rPr lang="en-US" altLang="zh-CN" sz="3600" dirty="0" smtClean="0">
                <a:latin typeface="宋体" pitchFamily="2" charset="-122"/>
                <a:ea typeface="宋体" pitchFamily="2" charset="-122"/>
              </a:rPr>
              <a:t>——</a:t>
            </a:r>
            <a:r>
              <a:rPr lang="zh-CN" altLang="en-US" sz="3600" dirty="0" smtClean="0">
                <a:latin typeface="宋体" pitchFamily="2" charset="-122"/>
                <a:ea typeface="宋体" pitchFamily="2" charset="-122"/>
              </a:rPr>
              <a:t>增加非空字段</a:t>
            </a:r>
            <a:endParaRPr lang="en-US" altLang="zh-CN" sz="3600" dirty="0" smtClean="0"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838200" y="1484784"/>
            <a:ext cx="7693025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/>
            </a:pPr>
            <a:r>
              <a:rPr lang="zh-CN" altLang="en-US" sz="2800" kern="0" dirty="0" smtClean="0">
                <a:latin typeface="宋体" pitchFamily="2" charset="-122"/>
              </a:rPr>
              <a:t>解决方案</a:t>
            </a:r>
            <a:endParaRPr lang="en-US" altLang="zh-CN" sz="2800" kern="0" dirty="0" smtClean="0">
              <a:latin typeface="宋体" pitchFamily="2" charset="-122"/>
            </a:endParaRP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–"/>
              <a:defRPr/>
            </a:pPr>
            <a:r>
              <a:rPr lang="en-US" altLang="zh-CN" sz="2400" kern="0" dirty="0" smtClean="0">
                <a:latin typeface="宋体" pitchFamily="2" charset="-122"/>
              </a:rPr>
              <a:t>ALTER TABLE</a:t>
            </a:r>
          </a:p>
          <a:p>
            <a:pPr marL="1200150" lvl="2" indent="-285750"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–"/>
              <a:defRPr/>
            </a:pPr>
            <a:r>
              <a:rPr lang="zh-CN" altLang="en-US" sz="2400" kern="0" dirty="0" smtClean="0">
                <a:latin typeface="宋体" pitchFamily="2" charset="-122"/>
              </a:rPr>
              <a:t>操作时间漫长</a:t>
            </a:r>
            <a:endParaRPr lang="en-US" altLang="zh-CN" sz="2400" kern="0" dirty="0" smtClean="0">
              <a:latin typeface="宋体" pitchFamily="2" charset="-122"/>
            </a:endParaRPr>
          </a:p>
          <a:p>
            <a:pPr marL="1200150" lvl="2" indent="-285750"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–"/>
              <a:defRPr/>
            </a:pPr>
            <a:r>
              <a:rPr lang="zh-CN" altLang="en-US" sz="2400" kern="0" dirty="0" smtClean="0">
                <a:latin typeface="宋体" pitchFamily="2" charset="-122"/>
              </a:rPr>
              <a:t>对业务影响大</a:t>
            </a:r>
            <a:endParaRPr lang="en-US" altLang="zh-CN" sz="2400" kern="0" dirty="0" smtClean="0">
              <a:latin typeface="宋体" pitchFamily="2" charset="-122"/>
            </a:endParaRPr>
          </a:p>
          <a:p>
            <a:pPr marL="1200150" lvl="2" indent="-285750"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–"/>
              <a:defRPr/>
            </a:pPr>
            <a:r>
              <a:rPr lang="zh-CN" altLang="en-US" sz="2400" kern="0" dirty="0" smtClean="0">
                <a:latin typeface="宋体" pitchFamily="2" charset="-122"/>
              </a:rPr>
              <a:t>行迁移问题</a:t>
            </a:r>
            <a:endParaRPr lang="en-US" altLang="zh-CN" sz="2800" kern="0" dirty="0" smtClean="0">
              <a:latin typeface="宋体" pitchFamily="2" charset="-122"/>
            </a:endParaRP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–"/>
              <a:defRPr/>
            </a:pPr>
            <a:r>
              <a:rPr lang="en-US" altLang="zh-CN" sz="2400" kern="0" dirty="0" smtClean="0">
                <a:latin typeface="宋体" pitchFamily="2" charset="-122"/>
              </a:rPr>
              <a:t>CREAT TABLE AS SELECT</a:t>
            </a:r>
          </a:p>
          <a:p>
            <a:pPr marL="1200150" lvl="2" indent="-285750"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–"/>
              <a:defRPr/>
            </a:pPr>
            <a:r>
              <a:rPr lang="zh-CN" altLang="en-US" sz="2400" kern="0" dirty="0" smtClean="0">
                <a:latin typeface="宋体" pitchFamily="2" charset="-122"/>
              </a:rPr>
              <a:t>操作时间长</a:t>
            </a:r>
            <a:endParaRPr lang="en-US" altLang="zh-CN" sz="2400" kern="0" dirty="0" smtClean="0">
              <a:latin typeface="宋体" pitchFamily="2" charset="-122"/>
            </a:endParaRPr>
          </a:p>
          <a:p>
            <a:pPr marL="1200150" lvl="2" indent="-285750"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–"/>
              <a:defRPr/>
            </a:pPr>
            <a:r>
              <a:rPr lang="zh-CN" altLang="en-US" sz="2400" kern="0" dirty="0" smtClean="0">
                <a:latin typeface="宋体" pitchFamily="2" charset="-122"/>
              </a:rPr>
              <a:t>对业务影响大</a:t>
            </a:r>
            <a:endParaRPr lang="en-US" altLang="zh-CN" sz="2400" kern="0" dirty="0" smtClean="0">
              <a:latin typeface="宋体" pitchFamily="2" charset="-122"/>
            </a:endParaRP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–"/>
              <a:defRPr/>
            </a:pPr>
            <a:r>
              <a:rPr lang="zh-CN" altLang="en-US" sz="2400" kern="0" dirty="0" smtClean="0">
                <a:latin typeface="宋体" pitchFamily="2" charset="-122"/>
              </a:rPr>
              <a:t>在线重定义</a:t>
            </a:r>
            <a:endParaRPr lang="en-US" altLang="zh-CN" sz="2400" kern="0" dirty="0" smtClean="0">
              <a:latin typeface="宋体" pitchFamily="2" charset="-122"/>
            </a:endParaRPr>
          </a:p>
          <a:p>
            <a:pPr marL="1200150" lvl="2" indent="-285750"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–"/>
              <a:defRPr/>
            </a:pPr>
            <a:r>
              <a:rPr lang="zh-CN" altLang="en-US" sz="2400" kern="0" dirty="0" smtClean="0">
                <a:latin typeface="宋体" pitchFamily="2" charset="-122"/>
              </a:rPr>
              <a:t>操作时间长</a:t>
            </a:r>
            <a:endParaRPr lang="en-US" altLang="zh-CN" sz="2400" kern="0" dirty="0" smtClean="0">
              <a:latin typeface="宋体" pitchFamily="2" charset="-122"/>
            </a:endParaRP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–"/>
              <a:defRPr/>
            </a:pPr>
            <a:r>
              <a:rPr lang="zh-CN" altLang="en-US" sz="2400" kern="0" dirty="0" smtClean="0">
                <a:latin typeface="宋体" pitchFamily="2" charset="-122"/>
              </a:rPr>
              <a:t>视图封装</a:t>
            </a:r>
            <a:endParaRPr lang="en-US" altLang="zh-CN" sz="2400" kern="0" dirty="0" smtClean="0">
              <a:latin typeface="宋体" pitchFamily="2" charset="-122"/>
            </a:endParaRP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–"/>
              <a:defRPr/>
            </a:pPr>
            <a:endParaRPr lang="en-US" altLang="zh-CN" sz="2400" kern="0" dirty="0" smtClean="0">
              <a:latin typeface="宋体" pitchFamily="2" charset="-122"/>
            </a:endParaRPr>
          </a:p>
          <a:p>
            <a:pPr marL="342900" lvl="0" indent="-342900"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endParaRPr lang="en-US" altLang="zh-CN" sz="2400" kern="0" dirty="0" smtClean="0">
              <a:latin typeface="宋体" pitchFamily="2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7532006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404664"/>
            <a:ext cx="7924800" cy="1143000"/>
          </a:xfrm>
        </p:spPr>
        <p:txBody>
          <a:bodyPr/>
          <a:lstStyle/>
          <a:p>
            <a:pPr lvl="0" eaLnBrk="1" hangingPunct="1"/>
            <a:r>
              <a:rPr lang="zh-CN" altLang="en-US" sz="3600" dirty="0" smtClean="0">
                <a:latin typeface="宋体" pitchFamily="2" charset="-122"/>
                <a:ea typeface="宋体" pitchFamily="2" charset="-122"/>
              </a:rPr>
              <a:t>版本限制</a:t>
            </a:r>
            <a:r>
              <a:rPr lang="en-US" altLang="zh-CN" sz="3600" dirty="0" smtClean="0">
                <a:latin typeface="宋体" pitchFamily="2" charset="-122"/>
                <a:ea typeface="宋体" pitchFamily="2" charset="-122"/>
              </a:rPr>
              <a:t>——</a:t>
            </a:r>
            <a:r>
              <a:rPr lang="zh-CN" altLang="en-US" sz="3600" dirty="0" smtClean="0">
                <a:latin typeface="宋体" pitchFamily="2" charset="-122"/>
                <a:ea typeface="宋体" pitchFamily="2" charset="-122"/>
              </a:rPr>
              <a:t>增加非空字段</a:t>
            </a:r>
            <a:endParaRPr lang="en-US" altLang="zh-CN" sz="3600" dirty="0" smtClean="0"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838200" y="1484784"/>
            <a:ext cx="7693025" cy="5373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CN" sz="2000" dirty="0" smtClean="0">
                <a:latin typeface="宋体" pitchFamily="2" charset="-122"/>
              </a:rPr>
              <a:t>SQL&gt; ALTER TABLE T_ADD_COLUMN ADD (NEW_COL VARCHAR2(30));</a:t>
            </a:r>
          </a:p>
          <a:p>
            <a:endParaRPr lang="en-US" altLang="zh-CN" sz="2000" dirty="0" smtClean="0">
              <a:latin typeface="宋体" pitchFamily="2" charset="-122"/>
            </a:endParaRPr>
          </a:p>
          <a:p>
            <a:r>
              <a:rPr lang="en-US" altLang="zh-CN" sz="2000" dirty="0" smtClean="0">
                <a:latin typeface="宋体" pitchFamily="2" charset="-122"/>
              </a:rPr>
              <a:t>SQL&gt; ALTER TABLE T_ADD_COLUMN MODIFY (NEW_COL DEFAULT 'OLD VALUE');</a:t>
            </a:r>
          </a:p>
          <a:p>
            <a:endParaRPr lang="en-US" altLang="zh-CN" sz="2000" dirty="0" smtClean="0">
              <a:latin typeface="宋体" pitchFamily="2" charset="-122"/>
            </a:endParaRPr>
          </a:p>
          <a:p>
            <a:r>
              <a:rPr lang="en-US" altLang="zh-CN" sz="2000" dirty="0" smtClean="0">
                <a:latin typeface="宋体" pitchFamily="2" charset="-122"/>
              </a:rPr>
              <a:t>SQL&gt; ALTER TABLE T_ADD_COLUMN RENAME TO T_ADD_COLUMN_BASE;</a:t>
            </a:r>
          </a:p>
          <a:p>
            <a:endParaRPr lang="en-US" altLang="zh-CN" sz="2000" dirty="0" smtClean="0">
              <a:latin typeface="宋体" pitchFamily="2" charset="-122"/>
            </a:endParaRPr>
          </a:p>
          <a:p>
            <a:r>
              <a:rPr lang="en-US" altLang="zh-CN" sz="2000" dirty="0" smtClean="0">
                <a:latin typeface="宋体" pitchFamily="2" charset="-122"/>
              </a:rPr>
              <a:t>SQL&gt; CREATE VIEW T_ADD_COLUMN</a:t>
            </a:r>
            <a:br>
              <a:rPr lang="en-US" altLang="zh-CN" sz="2000" dirty="0" smtClean="0">
                <a:latin typeface="宋体" pitchFamily="2" charset="-122"/>
              </a:rPr>
            </a:br>
            <a:r>
              <a:rPr lang="en-US" altLang="zh-CN" sz="2000" dirty="0" smtClean="0">
                <a:latin typeface="宋体" pitchFamily="2" charset="-122"/>
              </a:rPr>
              <a:t>2 (ID, NAME, NEW_COL) </a:t>
            </a:r>
            <a:br>
              <a:rPr lang="en-US" altLang="zh-CN" sz="2000" dirty="0" smtClean="0">
                <a:latin typeface="宋体" pitchFamily="2" charset="-122"/>
              </a:rPr>
            </a:br>
            <a:r>
              <a:rPr lang="en-US" altLang="zh-CN" sz="2000" dirty="0" smtClean="0">
                <a:latin typeface="宋体" pitchFamily="2" charset="-122"/>
              </a:rPr>
              <a:t>3 AS SELECT ID, NAME, NVL(NEW_COL, 'OLD VALUE')</a:t>
            </a:r>
            <a:br>
              <a:rPr lang="en-US" altLang="zh-CN" sz="2000" dirty="0" smtClean="0">
                <a:latin typeface="宋体" pitchFamily="2" charset="-122"/>
              </a:rPr>
            </a:br>
            <a:r>
              <a:rPr lang="en-US" altLang="zh-CN" sz="2000" dirty="0" smtClean="0">
                <a:latin typeface="宋体" pitchFamily="2" charset="-122"/>
              </a:rPr>
              <a:t>4 FROM T_ADD_COLUMN_BASE;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endParaRPr lang="en-US" altLang="zh-CN" sz="2400" kern="0" dirty="0" smtClean="0">
              <a:latin typeface="宋体" pitchFamily="2" charset="-122"/>
            </a:endParaRPr>
          </a:p>
          <a:p>
            <a:pPr marL="342900" lvl="0" indent="-342900"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endParaRPr lang="en-US" altLang="zh-CN" sz="2400" kern="0" dirty="0" smtClean="0">
              <a:latin typeface="宋体" pitchFamily="2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7532006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404664"/>
            <a:ext cx="7924800" cy="1143000"/>
          </a:xfrm>
        </p:spPr>
        <p:txBody>
          <a:bodyPr/>
          <a:lstStyle/>
          <a:p>
            <a:pPr lvl="0" eaLnBrk="1" hangingPunct="1"/>
            <a:r>
              <a:rPr lang="zh-CN" altLang="en-US" sz="3600" dirty="0" smtClean="0">
                <a:latin typeface="宋体" pitchFamily="2" charset="-122"/>
                <a:ea typeface="宋体" pitchFamily="2" charset="-122"/>
              </a:rPr>
              <a:t>版本限制</a:t>
            </a:r>
            <a:r>
              <a:rPr lang="en-US" altLang="zh-CN" sz="3600" dirty="0" smtClean="0">
                <a:latin typeface="宋体" pitchFamily="2" charset="-122"/>
                <a:ea typeface="宋体" pitchFamily="2" charset="-122"/>
              </a:rPr>
              <a:t>——</a:t>
            </a:r>
            <a:r>
              <a:rPr lang="zh-CN" altLang="en-US" sz="3600" dirty="0" smtClean="0">
                <a:latin typeface="宋体" pitchFamily="2" charset="-122"/>
                <a:ea typeface="宋体" pitchFamily="2" charset="-122"/>
              </a:rPr>
              <a:t>增加非空字段</a:t>
            </a:r>
            <a:endParaRPr lang="en-US" altLang="zh-CN" sz="3600" dirty="0" smtClean="0"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838200" y="1484784"/>
            <a:ext cx="7693025" cy="5373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CN" sz="2000" dirty="0" smtClean="0">
                <a:latin typeface="宋体" pitchFamily="2" charset="-122"/>
              </a:rPr>
              <a:t>SQL&gt; INSERT INTO T_ADD_COLUMN VALUES (12000, 'A', 'TEST');</a:t>
            </a:r>
            <a:br>
              <a:rPr lang="en-US" altLang="zh-CN" sz="2000" dirty="0" smtClean="0">
                <a:latin typeface="宋体" pitchFamily="2" charset="-122"/>
              </a:rPr>
            </a:br>
            <a:r>
              <a:rPr lang="en-US" altLang="zh-CN" sz="2000" dirty="0" smtClean="0">
                <a:latin typeface="宋体" pitchFamily="2" charset="-122"/>
              </a:rPr>
              <a:t>ORA-01733: virtual column not allowed here</a:t>
            </a:r>
          </a:p>
          <a:p>
            <a:endParaRPr lang="en-US" altLang="zh-CN" sz="2000" dirty="0" smtClean="0">
              <a:latin typeface="宋体" pitchFamily="2" charset="-122"/>
            </a:endParaRPr>
          </a:p>
          <a:p>
            <a:r>
              <a:rPr lang="en-US" altLang="zh-CN" sz="2000" dirty="0" smtClean="0">
                <a:latin typeface="宋体" pitchFamily="2" charset="-122"/>
              </a:rPr>
              <a:t>SQL&gt; CREATE OR REPLACE TRIGGER T_INS_I_TADDCOLUMN </a:t>
            </a:r>
            <a:br>
              <a:rPr lang="en-US" altLang="zh-CN" sz="2000" dirty="0" smtClean="0">
                <a:latin typeface="宋体" pitchFamily="2" charset="-122"/>
              </a:rPr>
            </a:br>
            <a:r>
              <a:rPr lang="en-US" altLang="zh-CN" sz="2000" dirty="0" smtClean="0">
                <a:latin typeface="宋体" pitchFamily="2" charset="-122"/>
              </a:rPr>
              <a:t>2 INSTEAD OF INSERT ON T_ADD_COLUMN</a:t>
            </a:r>
            <a:br>
              <a:rPr lang="en-US" altLang="zh-CN" sz="2000" dirty="0" smtClean="0">
                <a:latin typeface="宋体" pitchFamily="2" charset="-122"/>
              </a:rPr>
            </a:br>
            <a:r>
              <a:rPr lang="en-US" altLang="zh-CN" sz="2000" dirty="0" smtClean="0">
                <a:latin typeface="宋体" pitchFamily="2" charset="-122"/>
              </a:rPr>
              <a:t>3 BEGIN</a:t>
            </a:r>
            <a:br>
              <a:rPr lang="en-US" altLang="zh-CN" sz="2000" dirty="0" smtClean="0">
                <a:latin typeface="宋体" pitchFamily="2" charset="-122"/>
              </a:rPr>
            </a:br>
            <a:r>
              <a:rPr lang="en-US" altLang="zh-CN" sz="2000" dirty="0" smtClean="0">
                <a:latin typeface="宋体" pitchFamily="2" charset="-122"/>
              </a:rPr>
              <a:t>4 INSERT INTO T_ADD_COLUMN_BASE</a:t>
            </a:r>
            <a:br>
              <a:rPr lang="en-US" altLang="zh-CN" sz="2000" dirty="0" smtClean="0">
                <a:latin typeface="宋体" pitchFamily="2" charset="-122"/>
              </a:rPr>
            </a:br>
            <a:r>
              <a:rPr lang="en-US" altLang="zh-CN" sz="2000" dirty="0" smtClean="0">
                <a:latin typeface="宋体" pitchFamily="2" charset="-122"/>
              </a:rPr>
              <a:t>5 VALUES (:NEW.ID, :NEW.NAME, :NEW.NEW_COL);</a:t>
            </a:r>
            <a:br>
              <a:rPr lang="en-US" altLang="zh-CN" sz="2000" dirty="0" smtClean="0">
                <a:latin typeface="宋体" pitchFamily="2" charset="-122"/>
              </a:rPr>
            </a:br>
            <a:r>
              <a:rPr lang="en-US" altLang="zh-CN" sz="2000" dirty="0" smtClean="0">
                <a:latin typeface="宋体" pitchFamily="2" charset="-122"/>
              </a:rPr>
              <a:t>6 END;</a:t>
            </a:r>
            <a:br>
              <a:rPr lang="en-US" altLang="zh-CN" sz="2000" dirty="0" smtClean="0">
                <a:latin typeface="宋体" pitchFamily="2" charset="-122"/>
              </a:rPr>
            </a:br>
            <a:r>
              <a:rPr lang="en-US" altLang="zh-CN" sz="2000" dirty="0" smtClean="0">
                <a:latin typeface="宋体" pitchFamily="2" charset="-122"/>
              </a:rPr>
              <a:t>7 /</a:t>
            </a:r>
          </a:p>
          <a:p>
            <a:endParaRPr lang="en-US" altLang="zh-CN" sz="2000" dirty="0" smtClean="0">
              <a:latin typeface="宋体" pitchFamily="2" charset="-122"/>
            </a:endParaRPr>
          </a:p>
          <a:p>
            <a:r>
              <a:rPr lang="en-US" altLang="zh-CN" sz="2000" dirty="0" smtClean="0">
                <a:latin typeface="宋体" pitchFamily="2" charset="-122"/>
              </a:rPr>
              <a:t>SQL&gt; INSERT INTO T_ADD_COLUMN VALUES (12001, 'B', 'TEST');</a:t>
            </a:r>
          </a:p>
          <a:p>
            <a:r>
              <a:rPr lang="en-US" altLang="zh-CN" sz="2000" dirty="0" smtClean="0">
                <a:latin typeface="宋体" pitchFamily="2" charset="-122"/>
              </a:rPr>
              <a:t>1 row created.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endParaRPr lang="en-US" altLang="zh-CN" sz="2400" kern="0" dirty="0" smtClean="0">
              <a:latin typeface="宋体" pitchFamily="2" charset="-122"/>
            </a:endParaRPr>
          </a:p>
          <a:p>
            <a:pPr marL="342900" lvl="0" indent="-342900"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endParaRPr lang="en-US" altLang="zh-CN" sz="2400" kern="0" dirty="0" smtClean="0">
              <a:latin typeface="宋体" pitchFamily="2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7532006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404664"/>
            <a:ext cx="8382000" cy="1143000"/>
          </a:xfrm>
        </p:spPr>
        <p:txBody>
          <a:bodyPr/>
          <a:lstStyle/>
          <a:p>
            <a:pPr lvl="0" eaLnBrk="1" hangingPunct="1"/>
            <a:r>
              <a:rPr lang="zh-CN" altLang="en-US" sz="3600" dirty="0" smtClean="0">
                <a:latin typeface="宋体" pitchFamily="2" charset="-122"/>
                <a:ea typeface="宋体" pitchFamily="2" charset="-122"/>
              </a:rPr>
              <a:t>版本限制</a:t>
            </a:r>
            <a:r>
              <a:rPr lang="en-US" altLang="zh-CN" sz="3600" dirty="0" smtClean="0">
                <a:latin typeface="宋体" pitchFamily="2" charset="-122"/>
                <a:ea typeface="宋体" pitchFamily="2" charset="-122"/>
              </a:rPr>
              <a:t>——DUPLICATE</a:t>
            </a:r>
            <a:r>
              <a:rPr lang="zh-CN" altLang="en-US" sz="3600" dirty="0" smtClean="0">
                <a:latin typeface="宋体" pitchFamily="2" charset="-122"/>
                <a:ea typeface="宋体" pitchFamily="2" charset="-122"/>
              </a:rPr>
              <a:t>备份集位置改变</a:t>
            </a:r>
            <a:endParaRPr lang="en-US" altLang="zh-CN" sz="3600" dirty="0" smtClean="0"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838200" y="2060848"/>
            <a:ext cx="7693025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/>
            </a:pPr>
            <a:r>
              <a:rPr lang="zh-CN" altLang="en-US" sz="2800" kern="0" dirty="0" smtClean="0">
                <a:latin typeface="宋体" pitchFamily="2" charset="-122"/>
              </a:rPr>
              <a:t>需求</a:t>
            </a:r>
            <a:endParaRPr lang="en-US" altLang="zh-CN" sz="2800" kern="0" dirty="0" smtClean="0">
              <a:latin typeface="宋体" pitchFamily="2" charset="-122"/>
            </a:endParaRPr>
          </a:p>
          <a:p>
            <a:pPr marL="342900" lvl="0" indent="-342900"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r>
              <a:rPr lang="en-US" altLang="zh-CN" sz="2800" kern="0" dirty="0" smtClean="0">
                <a:latin typeface="宋体" pitchFamily="2" charset="-122"/>
              </a:rPr>
              <a:t>		</a:t>
            </a:r>
            <a:r>
              <a:rPr lang="en-US" altLang="zh-CN" sz="2400" kern="0" dirty="0" smtClean="0">
                <a:latin typeface="宋体" pitchFamily="2" charset="-122"/>
              </a:rPr>
              <a:t>Oracle </a:t>
            </a:r>
            <a:r>
              <a:rPr lang="en-US" altLang="zh-CN" sz="2400" kern="0" dirty="0" smtClean="0">
                <a:latin typeface="宋体" pitchFamily="2" charset="-122"/>
              </a:rPr>
              <a:t>10g</a:t>
            </a:r>
            <a:r>
              <a:rPr lang="zh-CN" altLang="en-US" sz="2400" kern="0" dirty="0" smtClean="0">
                <a:latin typeface="宋体" pitchFamily="2" charset="-122"/>
              </a:rPr>
              <a:t>对</a:t>
            </a:r>
            <a:r>
              <a:rPr lang="en-US" altLang="zh-CN" sz="2400" kern="0" dirty="0" smtClean="0">
                <a:latin typeface="宋体" pitchFamily="2" charset="-122"/>
              </a:rPr>
              <a:t>RAC</a:t>
            </a:r>
            <a:r>
              <a:rPr lang="zh-CN" altLang="en-US" sz="2400" kern="0" dirty="0" smtClean="0">
                <a:latin typeface="宋体" pitchFamily="2" charset="-122"/>
              </a:rPr>
              <a:t>环境执行</a:t>
            </a:r>
            <a:r>
              <a:rPr lang="en-US" altLang="zh-CN" sz="2400" kern="0" dirty="0" smtClean="0">
                <a:latin typeface="宋体" pitchFamily="2" charset="-122"/>
              </a:rPr>
              <a:t>DUPLICATE</a:t>
            </a:r>
            <a:r>
              <a:rPr lang="zh-CN" altLang="en-US" sz="2400" kern="0" dirty="0" smtClean="0">
                <a:latin typeface="宋体" pitchFamily="2" charset="-122"/>
              </a:rPr>
              <a:t>，生成测试的</a:t>
            </a:r>
            <a:r>
              <a:rPr lang="en-US" altLang="zh-CN" sz="2400" kern="0" dirty="0" smtClean="0">
                <a:latin typeface="宋体" pitchFamily="2" charset="-122"/>
              </a:rPr>
              <a:t>RAC</a:t>
            </a:r>
            <a:r>
              <a:rPr lang="zh-CN" altLang="en-US" sz="2400" kern="0" dirty="0" smtClean="0">
                <a:latin typeface="宋体" pitchFamily="2" charset="-122"/>
              </a:rPr>
              <a:t>环境。</a:t>
            </a:r>
            <a:endParaRPr lang="en-US" altLang="zh-CN" sz="2400" kern="0" dirty="0" smtClean="0">
              <a:latin typeface="宋体" pitchFamily="2" charset="-122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/>
            </a:pPr>
            <a:r>
              <a:rPr lang="zh-CN" altLang="en-US" sz="2800" kern="0" dirty="0" smtClean="0">
                <a:latin typeface="宋体" pitchFamily="2" charset="-122"/>
              </a:rPr>
              <a:t>问题</a:t>
            </a:r>
            <a:endParaRPr lang="en-US" altLang="zh-CN" sz="2800" kern="0" dirty="0" smtClean="0">
              <a:latin typeface="宋体" pitchFamily="2" charset="-122"/>
            </a:endParaRPr>
          </a:p>
          <a:p>
            <a:pPr marL="342900" lvl="0" indent="-342900"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r>
              <a:rPr lang="en-US" altLang="zh-CN" sz="2400" kern="0" dirty="0" smtClean="0">
                <a:latin typeface="宋体" pitchFamily="2" charset="-122"/>
              </a:rPr>
              <a:t>	</a:t>
            </a:r>
            <a:r>
              <a:rPr lang="en-US" altLang="zh-CN" sz="2400" kern="0" dirty="0" smtClean="0">
                <a:latin typeface="宋体" pitchFamily="2" charset="-122"/>
              </a:rPr>
              <a:t>	</a:t>
            </a:r>
            <a:r>
              <a:rPr lang="zh-CN" altLang="en-US" sz="2400" kern="0" dirty="0" smtClean="0">
                <a:latin typeface="宋体" pitchFamily="2" charset="-122"/>
              </a:rPr>
              <a:t>源数据库使用</a:t>
            </a:r>
            <a:r>
              <a:rPr lang="en-US" altLang="zh-CN" sz="2400" kern="0" dirty="0" smtClean="0">
                <a:latin typeface="宋体" pitchFamily="2" charset="-122"/>
              </a:rPr>
              <a:t>CLUSTER</a:t>
            </a:r>
            <a:r>
              <a:rPr lang="zh-CN" altLang="en-US" sz="2400" kern="0" dirty="0" smtClean="0">
                <a:latin typeface="宋体" pitchFamily="2" charset="-122"/>
              </a:rPr>
              <a:t>文件系统，而目标数据库使用</a:t>
            </a:r>
            <a:r>
              <a:rPr lang="en-US" altLang="zh-CN" sz="2400" kern="0" dirty="0" smtClean="0">
                <a:latin typeface="宋体" pitchFamily="2" charset="-122"/>
              </a:rPr>
              <a:t>ASM</a:t>
            </a:r>
            <a:r>
              <a:rPr lang="zh-CN" altLang="en-US" sz="2400" kern="0" dirty="0" smtClean="0">
                <a:latin typeface="宋体" pitchFamily="2" charset="-122"/>
              </a:rPr>
              <a:t>。</a:t>
            </a:r>
            <a:endParaRPr lang="en-US" altLang="zh-CN" sz="2400" kern="0" dirty="0" smtClean="0">
              <a:latin typeface="宋体" pitchFamily="2" charset="-122"/>
            </a:endParaRPr>
          </a:p>
          <a:p>
            <a:pPr marL="342900" lvl="0" indent="-342900"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r>
              <a:rPr lang="en-US" altLang="zh-CN" sz="2400" kern="0" dirty="0" smtClean="0">
                <a:latin typeface="宋体" pitchFamily="2" charset="-122"/>
              </a:rPr>
              <a:t>	</a:t>
            </a:r>
            <a:r>
              <a:rPr lang="en-US" altLang="zh-CN" sz="2400" kern="0" dirty="0" smtClean="0">
                <a:latin typeface="宋体" pitchFamily="2" charset="-122"/>
              </a:rPr>
              <a:t>	</a:t>
            </a:r>
            <a:r>
              <a:rPr lang="zh-CN" altLang="en-US" sz="2400" kern="0" dirty="0" smtClean="0">
                <a:latin typeface="宋体" pitchFamily="2" charset="-122"/>
              </a:rPr>
              <a:t>源库和备库磁盘空间均紧张，源库的备份集放在文件系统中，而备库的备份集只能放在</a:t>
            </a:r>
            <a:r>
              <a:rPr lang="en-US" altLang="zh-CN" sz="2400" kern="0" dirty="0" smtClean="0">
                <a:latin typeface="宋体" pitchFamily="2" charset="-122"/>
              </a:rPr>
              <a:t>ASM</a:t>
            </a:r>
            <a:r>
              <a:rPr lang="zh-CN" altLang="en-US" sz="2400" kern="0" dirty="0" smtClean="0">
                <a:latin typeface="宋体" pitchFamily="2" charset="-122"/>
              </a:rPr>
              <a:t>上。</a:t>
            </a:r>
            <a:endParaRPr lang="en-US" altLang="zh-CN" sz="2400" kern="0" dirty="0" smtClean="0">
              <a:latin typeface="宋体" pitchFamily="2" charset="-122"/>
            </a:endParaRPr>
          </a:p>
          <a:p>
            <a:pPr marL="342900" lvl="0" indent="-342900"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endParaRPr lang="en-US" altLang="zh-CN" sz="2800" kern="0" dirty="0" smtClean="0">
              <a:latin typeface="宋体" pitchFamily="2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7532006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404664"/>
            <a:ext cx="8382000" cy="1143000"/>
          </a:xfrm>
        </p:spPr>
        <p:txBody>
          <a:bodyPr/>
          <a:lstStyle/>
          <a:p>
            <a:pPr lvl="0" eaLnBrk="1" hangingPunct="1"/>
            <a:r>
              <a:rPr lang="zh-CN" altLang="en-US" sz="3600" dirty="0" smtClean="0">
                <a:latin typeface="宋体" pitchFamily="2" charset="-122"/>
                <a:ea typeface="宋体" pitchFamily="2" charset="-122"/>
              </a:rPr>
              <a:t>版本限制</a:t>
            </a:r>
            <a:r>
              <a:rPr lang="en-US" altLang="zh-CN" sz="3600" dirty="0" smtClean="0">
                <a:latin typeface="宋体" pitchFamily="2" charset="-122"/>
                <a:ea typeface="宋体" pitchFamily="2" charset="-122"/>
              </a:rPr>
              <a:t>——DUPLICATE</a:t>
            </a:r>
            <a:r>
              <a:rPr lang="zh-CN" altLang="en-US" sz="3600" dirty="0" smtClean="0">
                <a:latin typeface="宋体" pitchFamily="2" charset="-122"/>
                <a:ea typeface="宋体" pitchFamily="2" charset="-122"/>
              </a:rPr>
              <a:t>备份集位置改变</a:t>
            </a:r>
            <a:endParaRPr lang="en-US" altLang="zh-CN" sz="3600" dirty="0" smtClean="0"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838200" y="1988840"/>
            <a:ext cx="7693025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r>
              <a:rPr lang="en-US" altLang="zh-CN" sz="2000" dirty="0" smtClean="0">
                <a:latin typeface="宋体" pitchFamily="2" charset="-122"/>
              </a:rPr>
              <a:t>RMAN&gt; duplicate target database to </a:t>
            </a:r>
            <a:r>
              <a:rPr lang="en-US" altLang="zh-CN" sz="2000" dirty="0" smtClean="0">
                <a:latin typeface="宋体" pitchFamily="2" charset="-122"/>
              </a:rPr>
              <a:t>racs</a:t>
            </a:r>
            <a:r>
              <a:rPr lang="en-US" altLang="zh-CN" sz="2000" dirty="0" smtClean="0">
                <a:latin typeface="宋体" pitchFamily="2" charset="-122"/>
              </a:rPr>
              <a:t/>
            </a:r>
            <a:br>
              <a:rPr lang="en-US" altLang="zh-CN" sz="2000" dirty="0" smtClean="0">
                <a:latin typeface="宋体" pitchFamily="2" charset="-122"/>
              </a:rPr>
            </a:br>
            <a:r>
              <a:rPr lang="en-US" altLang="zh-CN" sz="2000" dirty="0" smtClean="0">
                <a:latin typeface="宋体" pitchFamily="2" charset="-122"/>
              </a:rPr>
              <a:t>2&gt; db_file_name_convert '/dev/vx/rdsk/datavg', '+</a:t>
            </a:r>
            <a:r>
              <a:rPr lang="en-US" altLang="zh-CN" sz="2000" dirty="0" smtClean="0">
                <a:latin typeface="宋体" pitchFamily="2" charset="-122"/>
              </a:rPr>
              <a:t>DATA/RACS';</a:t>
            </a:r>
          </a:p>
          <a:p>
            <a:pPr marL="342900" lvl="0" indent="-342900"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endParaRPr lang="en-US" altLang="zh-CN" sz="2000" dirty="0" smtClean="0">
              <a:latin typeface="宋体" pitchFamily="2" charset="-122"/>
            </a:endParaRPr>
          </a:p>
          <a:p>
            <a:pPr marL="342900" lvl="0" indent="-342900"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r>
              <a:rPr lang="en-US" altLang="zh-CN" sz="2000" dirty="0" smtClean="0">
                <a:latin typeface="宋体" pitchFamily="2" charset="-122"/>
              </a:rPr>
              <a:t>channel ORA_AUX_DISK_1: reading from backup piece /data/01jpk0bj_1_1</a:t>
            </a:r>
            <a:br>
              <a:rPr lang="en-US" altLang="zh-CN" sz="2000" dirty="0" smtClean="0">
                <a:latin typeface="宋体" pitchFamily="2" charset="-122"/>
              </a:rPr>
            </a:br>
            <a:r>
              <a:rPr lang="en-US" altLang="zh-CN" sz="2000" dirty="0" smtClean="0">
                <a:latin typeface="宋体" pitchFamily="2" charset="-122"/>
              </a:rPr>
              <a:t>channel ORA_AUX_DISK_1: ORA-19870: error while restoring backup piece /data/01jpk0bj_1_1</a:t>
            </a:r>
            <a:br>
              <a:rPr lang="en-US" altLang="zh-CN" sz="2000" dirty="0" smtClean="0">
                <a:latin typeface="宋体" pitchFamily="2" charset="-122"/>
              </a:rPr>
            </a:br>
            <a:r>
              <a:rPr lang="en-US" altLang="zh-CN" sz="2000" dirty="0" smtClean="0">
                <a:latin typeface="宋体" pitchFamily="2" charset="-122"/>
              </a:rPr>
              <a:t>ORA-19505: failed to identify file "/data/01jpk0bj_1_1"</a:t>
            </a:r>
            <a:br>
              <a:rPr lang="en-US" altLang="zh-CN" sz="2000" dirty="0" smtClean="0">
                <a:latin typeface="宋体" pitchFamily="2" charset="-122"/>
              </a:rPr>
            </a:br>
            <a:r>
              <a:rPr lang="en-US" altLang="zh-CN" sz="2000" dirty="0" smtClean="0">
                <a:latin typeface="宋体" pitchFamily="2" charset="-122"/>
              </a:rPr>
              <a:t>ORA-27037: unable to obtain file status</a:t>
            </a:r>
            <a:br>
              <a:rPr lang="en-US" altLang="zh-CN" sz="2000" dirty="0" smtClean="0">
                <a:latin typeface="宋体" pitchFamily="2" charset="-122"/>
              </a:rPr>
            </a:br>
            <a:r>
              <a:rPr lang="en-US" altLang="zh-CN" sz="2000" dirty="0" smtClean="0">
                <a:latin typeface="宋体" pitchFamily="2" charset="-122"/>
              </a:rPr>
              <a:t>SVR4 Error: 2: No such file or directory</a:t>
            </a:r>
            <a:br>
              <a:rPr lang="en-US" altLang="zh-CN" sz="2000" dirty="0" smtClean="0">
                <a:latin typeface="宋体" pitchFamily="2" charset="-122"/>
              </a:rPr>
            </a:br>
            <a:r>
              <a:rPr lang="en-US" altLang="zh-CN" sz="2000" dirty="0" smtClean="0">
                <a:latin typeface="宋体" pitchFamily="2" charset="-122"/>
              </a:rPr>
              <a:t>Additional information: 3</a:t>
            </a:r>
            <a:endParaRPr lang="en-US" altLang="zh-CN" sz="2000" kern="0" dirty="0" smtClean="0">
              <a:latin typeface="宋体" pitchFamily="2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7532006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404664"/>
            <a:ext cx="8382000" cy="1143000"/>
          </a:xfrm>
        </p:spPr>
        <p:txBody>
          <a:bodyPr/>
          <a:lstStyle/>
          <a:p>
            <a:pPr lvl="0" eaLnBrk="1" hangingPunct="1"/>
            <a:r>
              <a:rPr lang="zh-CN" altLang="en-US" sz="3600" dirty="0" smtClean="0">
                <a:latin typeface="宋体" pitchFamily="2" charset="-122"/>
                <a:ea typeface="宋体" pitchFamily="2" charset="-122"/>
              </a:rPr>
              <a:t>版本限制</a:t>
            </a:r>
            <a:r>
              <a:rPr lang="en-US" altLang="zh-CN" sz="3600" dirty="0" smtClean="0">
                <a:latin typeface="宋体" pitchFamily="2" charset="-122"/>
                <a:ea typeface="宋体" pitchFamily="2" charset="-122"/>
              </a:rPr>
              <a:t>——DUPLICATE</a:t>
            </a:r>
            <a:r>
              <a:rPr lang="zh-CN" altLang="en-US" sz="3600" dirty="0" smtClean="0">
                <a:latin typeface="宋体" pitchFamily="2" charset="-122"/>
                <a:ea typeface="宋体" pitchFamily="2" charset="-122"/>
              </a:rPr>
              <a:t>备份集位置改变</a:t>
            </a:r>
            <a:endParaRPr lang="en-US" altLang="zh-CN" sz="3600" dirty="0" smtClean="0"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838200" y="1412776"/>
            <a:ext cx="7693025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/>
            </a:pPr>
            <a:r>
              <a:rPr lang="zh-CN" altLang="en-US" sz="2800" kern="0" dirty="0" smtClean="0">
                <a:latin typeface="宋体" pitchFamily="2" charset="-122"/>
              </a:rPr>
              <a:t>解决方案</a:t>
            </a:r>
            <a:endParaRPr lang="en-US" altLang="zh-CN" sz="2800" kern="0" dirty="0" smtClean="0">
              <a:latin typeface="宋体" pitchFamily="2" charset="-122"/>
            </a:endParaRP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–"/>
              <a:defRPr/>
            </a:pPr>
            <a:r>
              <a:rPr lang="zh-CN" altLang="en-US" sz="2400" kern="0" dirty="0" smtClean="0">
                <a:latin typeface="宋体" pitchFamily="2" charset="-122"/>
              </a:rPr>
              <a:t>压缩备份</a:t>
            </a:r>
            <a:endParaRPr lang="en-US" altLang="zh-CN" sz="2400" kern="0" dirty="0" smtClean="0">
              <a:latin typeface="宋体" pitchFamily="2" charset="-122"/>
            </a:endParaRPr>
          </a:p>
          <a:p>
            <a:pPr marL="1200150" lvl="2" indent="-285750"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–"/>
              <a:defRPr/>
            </a:pPr>
            <a:r>
              <a:rPr lang="zh-CN" altLang="en-US" sz="2400" kern="0" dirty="0" smtClean="0">
                <a:latin typeface="宋体" pitchFamily="2" charset="-122"/>
              </a:rPr>
              <a:t>不足</a:t>
            </a:r>
            <a:r>
              <a:rPr lang="zh-CN" altLang="en-US" sz="2400" kern="0" dirty="0" smtClean="0">
                <a:latin typeface="宋体" pitchFamily="2" charset="-122"/>
              </a:rPr>
              <a:t>以解决空间问题</a:t>
            </a:r>
            <a:endParaRPr lang="en-US" altLang="zh-CN" sz="2400" kern="0" dirty="0" smtClean="0">
              <a:latin typeface="宋体" pitchFamily="2" charset="-122"/>
            </a:endParaRP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–"/>
              <a:defRPr/>
            </a:pPr>
            <a:r>
              <a:rPr lang="zh-CN" altLang="en-US" sz="2400" kern="0" dirty="0" smtClean="0">
                <a:latin typeface="宋体" pitchFamily="2" charset="-122"/>
              </a:rPr>
              <a:t>操作系统链接</a:t>
            </a:r>
            <a:endParaRPr lang="en-US" altLang="zh-CN" sz="2400" kern="0" dirty="0" smtClean="0">
              <a:latin typeface="宋体" pitchFamily="2" charset="-122"/>
            </a:endParaRPr>
          </a:p>
          <a:p>
            <a:pPr marL="1200150" lvl="2" indent="-285750"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–"/>
              <a:defRPr/>
            </a:pPr>
            <a:r>
              <a:rPr lang="zh-CN" altLang="en-US" sz="2400" kern="0" dirty="0" smtClean="0">
                <a:latin typeface="宋体" pitchFamily="2" charset="-122"/>
              </a:rPr>
              <a:t>操</a:t>
            </a:r>
            <a:r>
              <a:rPr lang="zh-CN" altLang="en-US" sz="2400" kern="0" dirty="0" smtClean="0">
                <a:latin typeface="宋体" pitchFamily="2" charset="-122"/>
              </a:rPr>
              <a:t>作系统链接无法指向</a:t>
            </a:r>
            <a:r>
              <a:rPr lang="en-US" altLang="zh-CN" sz="2400" kern="0" dirty="0" smtClean="0">
                <a:latin typeface="宋体" pitchFamily="2" charset="-122"/>
              </a:rPr>
              <a:t>ASM</a:t>
            </a:r>
            <a:r>
              <a:rPr lang="zh-CN" altLang="en-US" sz="2400" kern="0" dirty="0" smtClean="0">
                <a:latin typeface="宋体" pitchFamily="2" charset="-122"/>
              </a:rPr>
              <a:t>中对象</a:t>
            </a:r>
            <a:endParaRPr lang="en-US" altLang="zh-CN" sz="2400" kern="0" dirty="0" smtClean="0">
              <a:latin typeface="宋体" pitchFamily="2" charset="-122"/>
            </a:endParaRP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–"/>
              <a:defRPr/>
            </a:pPr>
            <a:r>
              <a:rPr lang="en-US" altLang="zh-CN" sz="2400" kern="0" dirty="0" smtClean="0">
                <a:latin typeface="宋体" pitchFamily="2" charset="-122"/>
              </a:rPr>
              <a:t>CATALOG</a:t>
            </a:r>
            <a:r>
              <a:rPr lang="zh-CN" altLang="en-US" sz="2400" kern="0" dirty="0" smtClean="0">
                <a:latin typeface="宋体" pitchFamily="2" charset="-122"/>
              </a:rPr>
              <a:t>添加备份集</a:t>
            </a:r>
            <a:endParaRPr lang="en-US" altLang="zh-CN" sz="2400" kern="0" dirty="0" smtClean="0">
              <a:latin typeface="宋体" pitchFamily="2" charset="-122"/>
            </a:endParaRPr>
          </a:p>
          <a:p>
            <a:pPr marL="1200150" lvl="2" indent="-285750"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–"/>
              <a:defRPr/>
            </a:pPr>
            <a:r>
              <a:rPr lang="en-US" altLang="zh-CN" sz="2400" kern="0" dirty="0" smtClean="0">
                <a:latin typeface="宋体" pitchFamily="2" charset="-122"/>
              </a:rPr>
              <a:t>ASM</a:t>
            </a:r>
            <a:r>
              <a:rPr lang="zh-CN" altLang="en-US" sz="2400" kern="0" dirty="0" smtClean="0">
                <a:latin typeface="宋体" pitchFamily="2" charset="-122"/>
              </a:rPr>
              <a:t>限制</a:t>
            </a:r>
            <a:endParaRPr lang="en-US" altLang="zh-CN" sz="2400" kern="0" dirty="0" smtClean="0">
              <a:latin typeface="宋体" pitchFamily="2" charset="-122"/>
            </a:endParaRP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–"/>
              <a:defRPr/>
            </a:pPr>
            <a:r>
              <a:rPr lang="en-US" altLang="zh-CN" sz="2400" kern="0" dirty="0" smtClean="0">
                <a:latin typeface="宋体" pitchFamily="2" charset="-122"/>
              </a:rPr>
              <a:t>FROM ACTIVE </a:t>
            </a:r>
            <a:r>
              <a:rPr lang="en-US" altLang="zh-CN" sz="2400" kern="0" dirty="0" smtClean="0">
                <a:latin typeface="宋体" pitchFamily="2" charset="-122"/>
              </a:rPr>
              <a:t>DATABASE</a:t>
            </a:r>
          </a:p>
          <a:p>
            <a:pPr marL="1200150" lvl="2" indent="-285750"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–"/>
              <a:defRPr/>
            </a:pPr>
            <a:r>
              <a:rPr lang="en-US" altLang="zh-CN" sz="2400" kern="0" dirty="0" smtClean="0">
                <a:latin typeface="宋体" pitchFamily="2" charset="-122"/>
              </a:rPr>
              <a:t>11g</a:t>
            </a:r>
            <a:r>
              <a:rPr lang="zh-CN" altLang="en-US" sz="2400" kern="0" dirty="0" smtClean="0">
                <a:latin typeface="宋体" pitchFamily="2" charset="-122"/>
              </a:rPr>
              <a:t>新特性，版本限制</a:t>
            </a:r>
            <a:endParaRPr lang="en-US" altLang="zh-CN" sz="2400" kern="0" dirty="0" smtClean="0">
              <a:latin typeface="宋体" pitchFamily="2" charset="-122"/>
            </a:endParaRP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–"/>
              <a:defRPr/>
            </a:pPr>
            <a:r>
              <a:rPr lang="zh-CN" altLang="en-US" sz="2400" kern="0" dirty="0" smtClean="0">
                <a:latin typeface="宋体" pitchFamily="2" charset="-122"/>
              </a:rPr>
              <a:t>放弃</a:t>
            </a:r>
            <a:r>
              <a:rPr lang="en-US" altLang="zh-CN" sz="2400" kern="0" dirty="0" smtClean="0">
                <a:latin typeface="宋体" pitchFamily="2" charset="-122"/>
              </a:rPr>
              <a:t>DUPLICATE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–"/>
              <a:defRPr/>
            </a:pPr>
            <a:r>
              <a:rPr lang="zh-CN" altLang="en-US" sz="2400" kern="0" dirty="0" smtClean="0">
                <a:latin typeface="宋体" pitchFamily="2" charset="-122"/>
              </a:rPr>
              <a:t>手工修改</a:t>
            </a:r>
            <a:r>
              <a:rPr lang="en-US" altLang="zh-CN" sz="2400" kern="0" dirty="0" smtClean="0">
                <a:latin typeface="宋体" pitchFamily="2" charset="-122"/>
              </a:rPr>
              <a:t>CATALOG</a:t>
            </a:r>
            <a:endParaRPr lang="en-US" altLang="zh-CN" sz="2400" kern="0" dirty="0" smtClean="0">
              <a:latin typeface="宋体" pitchFamily="2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7532006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404664"/>
            <a:ext cx="8382000" cy="1143000"/>
          </a:xfrm>
        </p:spPr>
        <p:txBody>
          <a:bodyPr/>
          <a:lstStyle/>
          <a:p>
            <a:pPr lvl="0" eaLnBrk="1" hangingPunct="1"/>
            <a:r>
              <a:rPr lang="zh-CN" altLang="en-US" sz="3600" dirty="0" smtClean="0">
                <a:latin typeface="宋体" pitchFamily="2" charset="-122"/>
                <a:ea typeface="宋体" pitchFamily="2" charset="-122"/>
              </a:rPr>
              <a:t>版本限制</a:t>
            </a:r>
            <a:r>
              <a:rPr lang="en-US" altLang="zh-CN" sz="3600" dirty="0" smtClean="0">
                <a:latin typeface="宋体" pitchFamily="2" charset="-122"/>
                <a:ea typeface="宋体" pitchFamily="2" charset="-122"/>
              </a:rPr>
              <a:t>——DUPLICATE</a:t>
            </a:r>
            <a:r>
              <a:rPr lang="zh-CN" altLang="en-US" sz="3600" dirty="0" smtClean="0">
                <a:latin typeface="宋体" pitchFamily="2" charset="-122"/>
                <a:ea typeface="宋体" pitchFamily="2" charset="-122"/>
              </a:rPr>
              <a:t>备份集位置改变</a:t>
            </a:r>
            <a:endParaRPr lang="en-US" altLang="zh-CN" sz="3600" dirty="0" smtClean="0"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838200" y="1988840"/>
            <a:ext cx="7693025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CN" sz="2000" dirty="0" smtClean="0">
                <a:latin typeface="宋体" pitchFamily="2" charset="-122"/>
              </a:rPr>
              <a:t>SQL&gt; create user catalog_user identified by </a:t>
            </a:r>
            <a:r>
              <a:rPr lang="en-US" altLang="zh-CN" sz="2000" dirty="0" smtClean="0">
                <a:latin typeface="宋体" pitchFamily="2" charset="-122"/>
              </a:rPr>
              <a:t>catalog_user;</a:t>
            </a:r>
            <a:endParaRPr lang="en-US" altLang="zh-CN" sz="2000" dirty="0" smtClean="0">
              <a:latin typeface="宋体" pitchFamily="2" charset="-122"/>
            </a:endParaRPr>
          </a:p>
          <a:p>
            <a:r>
              <a:rPr lang="en-US" altLang="zh-CN" sz="2000" dirty="0" smtClean="0">
                <a:latin typeface="宋体" pitchFamily="2" charset="-122"/>
              </a:rPr>
              <a:t>SQL</a:t>
            </a:r>
            <a:r>
              <a:rPr lang="en-US" altLang="zh-CN" sz="2000" dirty="0" smtClean="0">
                <a:latin typeface="宋体" pitchFamily="2" charset="-122"/>
              </a:rPr>
              <a:t>&gt; grant recovery_catalog_owner to catalog_user</a:t>
            </a:r>
            <a:r>
              <a:rPr lang="en-US" altLang="zh-CN" sz="2000" dirty="0" smtClean="0">
                <a:latin typeface="宋体" pitchFamily="2" charset="-122"/>
              </a:rPr>
              <a:t>;</a:t>
            </a:r>
          </a:p>
          <a:p>
            <a:endParaRPr lang="en-US" altLang="zh-CN" sz="2000" dirty="0" smtClean="0">
              <a:latin typeface="宋体" pitchFamily="2" charset="-122"/>
            </a:endParaRPr>
          </a:p>
          <a:p>
            <a:r>
              <a:rPr lang="en-US" altLang="zh-CN" sz="2000" dirty="0" smtClean="0">
                <a:latin typeface="宋体" pitchFamily="2" charset="-122"/>
              </a:rPr>
              <a:t>$ </a:t>
            </a:r>
            <a:r>
              <a:rPr lang="en-US" altLang="zh-CN" sz="2000" dirty="0" smtClean="0">
                <a:latin typeface="宋体" pitchFamily="2" charset="-122"/>
              </a:rPr>
              <a:t>rman catalog catalog_user/catalog_user</a:t>
            </a:r>
          </a:p>
          <a:p>
            <a:r>
              <a:rPr lang="en-US" altLang="zh-CN" sz="2000" dirty="0" smtClean="0">
                <a:latin typeface="宋体" pitchFamily="2" charset="-122"/>
              </a:rPr>
              <a:t>RMAN</a:t>
            </a:r>
            <a:r>
              <a:rPr lang="en-US" altLang="zh-CN" sz="2000" dirty="0" smtClean="0">
                <a:latin typeface="宋体" pitchFamily="2" charset="-122"/>
              </a:rPr>
              <a:t>&gt; create catalog;</a:t>
            </a:r>
          </a:p>
          <a:p>
            <a:r>
              <a:rPr lang="zh-CN" altLang="en-US" sz="2000" dirty="0" smtClean="0">
                <a:latin typeface="宋体" pitchFamily="2" charset="-122"/>
              </a:rPr>
              <a:t>恢复目录已创建</a:t>
            </a:r>
          </a:p>
          <a:p>
            <a:r>
              <a:rPr lang="en-US" altLang="zh-CN" sz="2000" dirty="0" smtClean="0">
                <a:latin typeface="宋体" pitchFamily="2" charset="-122"/>
              </a:rPr>
              <a:t>$ </a:t>
            </a:r>
            <a:r>
              <a:rPr lang="en-US" altLang="zh-CN" sz="2000" dirty="0" smtClean="0">
                <a:latin typeface="宋体" pitchFamily="2" charset="-122"/>
              </a:rPr>
              <a:t>rman target </a:t>
            </a:r>
            <a:r>
              <a:rPr lang="en-US" altLang="zh-CN" sz="2000" dirty="0" smtClean="0">
                <a:latin typeface="宋体" pitchFamily="2" charset="-122"/>
              </a:rPr>
              <a:t>sys/test@racs.us.oracle.com </a:t>
            </a:r>
            <a:r>
              <a:rPr lang="en-US" altLang="zh-CN" sz="2000" dirty="0" smtClean="0">
                <a:latin typeface="宋体" pitchFamily="2" charset="-122"/>
              </a:rPr>
              <a:t>catalog </a:t>
            </a:r>
            <a:r>
              <a:rPr lang="en-US" altLang="zh-CN" sz="2000" dirty="0" smtClean="0">
                <a:latin typeface="宋体" pitchFamily="2" charset="-122"/>
              </a:rPr>
              <a:t>catalog_user/catalog_user@testdb.netdb </a:t>
            </a:r>
            <a:r>
              <a:rPr lang="en-US" altLang="zh-CN" sz="2000" dirty="0" smtClean="0">
                <a:latin typeface="宋体" pitchFamily="2" charset="-122"/>
              </a:rPr>
              <a:t>auxiliary /</a:t>
            </a:r>
          </a:p>
          <a:p>
            <a:r>
              <a:rPr lang="en-US" altLang="zh-CN" sz="2000" dirty="0" smtClean="0">
                <a:latin typeface="宋体" pitchFamily="2" charset="-122"/>
              </a:rPr>
              <a:t>RMAN</a:t>
            </a:r>
            <a:r>
              <a:rPr lang="en-US" altLang="zh-CN" sz="2000" dirty="0" smtClean="0">
                <a:latin typeface="宋体" pitchFamily="2" charset="-122"/>
              </a:rPr>
              <a:t>&gt; register database;</a:t>
            </a:r>
          </a:p>
          <a:p>
            <a:r>
              <a:rPr lang="en-US" altLang="zh-CN" sz="2000" dirty="0" smtClean="0">
                <a:latin typeface="宋体" pitchFamily="2" charset="-122"/>
              </a:rPr>
              <a:t>database registered in recovery catalog</a:t>
            </a:r>
            <a:br>
              <a:rPr lang="en-US" altLang="zh-CN" sz="2000" dirty="0" smtClean="0">
                <a:latin typeface="宋体" pitchFamily="2" charset="-122"/>
              </a:rPr>
            </a:br>
            <a:r>
              <a:rPr lang="en-US" altLang="zh-CN" sz="2000" dirty="0" smtClean="0">
                <a:latin typeface="宋体" pitchFamily="2" charset="-122"/>
              </a:rPr>
              <a:t>starting full resync of recovery catalog</a:t>
            </a:r>
            <a:br>
              <a:rPr lang="en-US" altLang="zh-CN" sz="2000" dirty="0" smtClean="0">
                <a:latin typeface="宋体" pitchFamily="2" charset="-122"/>
              </a:rPr>
            </a:br>
            <a:r>
              <a:rPr lang="en-US" altLang="zh-CN" sz="2000" dirty="0" smtClean="0">
                <a:latin typeface="宋体" pitchFamily="2" charset="-122"/>
              </a:rPr>
              <a:t>full resync </a:t>
            </a:r>
            <a:r>
              <a:rPr lang="en-US" altLang="zh-CN" sz="2000" dirty="0" smtClean="0">
                <a:latin typeface="宋体" pitchFamily="2" charset="-122"/>
              </a:rPr>
              <a:t>complete</a:t>
            </a:r>
            <a:endParaRPr lang="en-US" altLang="zh-CN" sz="2000" kern="0" dirty="0" smtClean="0">
              <a:latin typeface="宋体" pitchFamily="2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7532006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404664"/>
            <a:ext cx="8382000" cy="1143000"/>
          </a:xfrm>
        </p:spPr>
        <p:txBody>
          <a:bodyPr/>
          <a:lstStyle/>
          <a:p>
            <a:pPr lvl="0" eaLnBrk="1" hangingPunct="1"/>
            <a:r>
              <a:rPr lang="zh-CN" altLang="en-US" sz="3600" dirty="0" smtClean="0">
                <a:latin typeface="宋体" pitchFamily="2" charset="-122"/>
                <a:ea typeface="宋体" pitchFamily="2" charset="-122"/>
              </a:rPr>
              <a:t>版本限制</a:t>
            </a:r>
            <a:r>
              <a:rPr lang="en-US" altLang="zh-CN" sz="3600" dirty="0" smtClean="0">
                <a:latin typeface="宋体" pitchFamily="2" charset="-122"/>
                <a:ea typeface="宋体" pitchFamily="2" charset="-122"/>
              </a:rPr>
              <a:t>——DUPLICATE</a:t>
            </a:r>
            <a:r>
              <a:rPr lang="zh-CN" altLang="en-US" sz="3600" dirty="0" smtClean="0">
                <a:latin typeface="宋体" pitchFamily="2" charset="-122"/>
                <a:ea typeface="宋体" pitchFamily="2" charset="-122"/>
              </a:rPr>
              <a:t>备份集位置改变</a:t>
            </a:r>
            <a:endParaRPr lang="en-US" altLang="zh-CN" sz="3600" dirty="0" smtClean="0"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838200" y="1988840"/>
            <a:ext cx="7693025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CN" sz="2000" dirty="0" smtClean="0">
                <a:latin typeface="宋体" pitchFamily="2" charset="-122"/>
              </a:rPr>
              <a:t>SQL&gt; conn </a:t>
            </a:r>
            <a:r>
              <a:rPr lang="en-US" altLang="zh-CN" sz="2000" dirty="0" smtClean="0">
                <a:latin typeface="宋体" pitchFamily="2" charset="-122"/>
              </a:rPr>
              <a:t>catalog_user/catalog_user</a:t>
            </a:r>
            <a:r>
              <a:rPr lang="en-US" altLang="zh-CN" sz="2000" dirty="0" smtClean="0">
                <a:latin typeface="宋体" pitchFamily="2" charset="-122"/>
              </a:rPr>
              <a:t/>
            </a:r>
            <a:br>
              <a:rPr lang="en-US" altLang="zh-CN" sz="2000" dirty="0" smtClean="0">
                <a:latin typeface="宋体" pitchFamily="2" charset="-122"/>
              </a:rPr>
            </a:br>
            <a:r>
              <a:rPr lang="en-US" altLang="zh-CN" sz="2000" dirty="0" smtClean="0">
                <a:latin typeface="宋体" pitchFamily="2" charset="-122"/>
              </a:rPr>
              <a:t>SQL&gt; select bp_key, handle from rc_backup_piece;</a:t>
            </a:r>
          </a:p>
          <a:p>
            <a:endParaRPr lang="en-US" altLang="zh-CN" sz="2000" dirty="0" smtClean="0">
              <a:latin typeface="宋体" pitchFamily="2" charset="-122"/>
            </a:endParaRPr>
          </a:p>
          <a:p>
            <a:r>
              <a:rPr lang="en-US" altLang="zh-CN" sz="2000" dirty="0" smtClean="0">
                <a:latin typeface="宋体" pitchFamily="2" charset="-122"/>
              </a:rPr>
              <a:t>    BP_KEY HANDLE</a:t>
            </a:r>
            <a:r>
              <a:rPr lang="en-US" altLang="zh-CN" sz="2000" dirty="0" smtClean="0">
                <a:latin typeface="宋体" pitchFamily="2" charset="-122"/>
              </a:rPr>
              <a:t/>
            </a:r>
            <a:br>
              <a:rPr lang="en-US" altLang="zh-CN" sz="2000" dirty="0" smtClean="0">
                <a:latin typeface="宋体" pitchFamily="2" charset="-122"/>
              </a:rPr>
            </a:br>
            <a:r>
              <a:rPr lang="en-US" altLang="zh-CN" sz="2000" dirty="0" smtClean="0">
                <a:latin typeface="宋体" pitchFamily="2" charset="-122"/>
              </a:rPr>
              <a:t>---------- </a:t>
            </a:r>
            <a:r>
              <a:rPr lang="en-US" altLang="zh-CN" sz="2000" dirty="0" smtClean="0">
                <a:latin typeface="宋体" pitchFamily="2" charset="-122"/>
              </a:rPr>
              <a:t>-----------------------------------------------</a:t>
            </a:r>
            <a:r>
              <a:rPr lang="en-US" altLang="zh-CN" sz="2000" dirty="0" smtClean="0">
                <a:latin typeface="宋体" pitchFamily="2" charset="-122"/>
              </a:rPr>
              <a:t/>
            </a:r>
            <a:br>
              <a:rPr lang="en-US" altLang="zh-CN" sz="2000" dirty="0" smtClean="0">
                <a:latin typeface="宋体" pitchFamily="2" charset="-122"/>
              </a:rPr>
            </a:br>
            <a:r>
              <a:rPr lang="en-US" altLang="zh-CN" sz="2000" dirty="0" smtClean="0">
                <a:latin typeface="宋体" pitchFamily="2" charset="-122"/>
              </a:rPr>
              <a:t>      1475 </a:t>
            </a:r>
            <a:r>
              <a:rPr lang="en-US" altLang="zh-CN" sz="2000" dirty="0" smtClean="0">
                <a:latin typeface="宋体" pitchFamily="2" charset="-122"/>
              </a:rPr>
              <a:t>/data/01jpk0bj_1_1</a:t>
            </a:r>
          </a:p>
          <a:p>
            <a:endParaRPr lang="en-US" altLang="zh-CN" sz="2000" dirty="0" smtClean="0">
              <a:latin typeface="宋体" pitchFamily="2" charset="-122"/>
            </a:endParaRPr>
          </a:p>
          <a:p>
            <a:r>
              <a:rPr lang="en-US" altLang="zh-CN" sz="2000" dirty="0" smtClean="0">
                <a:latin typeface="宋体" pitchFamily="2" charset="-122"/>
              </a:rPr>
              <a:t>SQL</a:t>
            </a:r>
            <a:r>
              <a:rPr lang="en-US" altLang="zh-CN" sz="2000" dirty="0" smtClean="0">
                <a:latin typeface="宋体" pitchFamily="2" charset="-122"/>
              </a:rPr>
              <a:t>&gt; update rc_backup_piece set handle = '+DATA/backup/01jpk0bj_1_1' </a:t>
            </a:r>
            <a:br>
              <a:rPr lang="en-US" altLang="zh-CN" sz="2000" dirty="0" smtClean="0">
                <a:latin typeface="宋体" pitchFamily="2" charset="-122"/>
              </a:rPr>
            </a:br>
            <a:r>
              <a:rPr lang="en-US" altLang="zh-CN" sz="2000" dirty="0" smtClean="0">
                <a:latin typeface="宋体" pitchFamily="2" charset="-122"/>
              </a:rPr>
              <a:t>2 where bp_key = 1475;</a:t>
            </a:r>
          </a:p>
          <a:p>
            <a:r>
              <a:rPr lang="zh-CN" altLang="en-US" sz="2000" dirty="0" smtClean="0">
                <a:latin typeface="宋体" pitchFamily="2" charset="-122"/>
              </a:rPr>
              <a:t>已更新 </a:t>
            </a:r>
            <a:r>
              <a:rPr lang="en-US" altLang="zh-CN" sz="2000" dirty="0" smtClean="0">
                <a:latin typeface="宋体" pitchFamily="2" charset="-122"/>
              </a:rPr>
              <a:t>1 </a:t>
            </a:r>
            <a:r>
              <a:rPr lang="zh-CN" altLang="en-US" sz="2000" dirty="0" smtClean="0">
                <a:latin typeface="宋体" pitchFamily="2" charset="-122"/>
              </a:rPr>
              <a:t>行</a:t>
            </a:r>
            <a:r>
              <a:rPr lang="zh-CN" altLang="en-US" sz="2000" dirty="0" smtClean="0">
                <a:latin typeface="宋体" pitchFamily="2" charset="-122"/>
              </a:rPr>
              <a:t>。</a:t>
            </a:r>
            <a:endParaRPr lang="en-US" altLang="zh-CN" sz="2000" dirty="0" smtClean="0">
              <a:latin typeface="宋体" pitchFamily="2" charset="-122"/>
            </a:endParaRPr>
          </a:p>
          <a:p>
            <a:endParaRPr lang="zh-CN" altLang="en-US" sz="2000" dirty="0" smtClean="0">
              <a:latin typeface="宋体" pitchFamily="2" charset="-122"/>
            </a:endParaRPr>
          </a:p>
          <a:p>
            <a:r>
              <a:rPr lang="en-US" altLang="zh-CN" sz="2000" dirty="0" smtClean="0">
                <a:latin typeface="宋体" pitchFamily="2" charset="-122"/>
              </a:rPr>
              <a:t>SQL&gt; commit;</a:t>
            </a:r>
          </a:p>
          <a:p>
            <a:endParaRPr lang="en-US" altLang="zh-CN" sz="2000" kern="0" dirty="0" smtClean="0">
              <a:latin typeface="宋体" pitchFamily="2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7532006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16F7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数据库功能的限制条件</a:t>
            </a:r>
            <a:endParaRPr kumimoji="0" lang="en-US" altLang="zh-CN" sz="2800" b="0" i="0" u="none" strike="noStrike" kern="1200" cap="none" spc="0" normalizeH="0" baseline="0" noProof="0" dirty="0" smtClean="0">
              <a:ln>
                <a:noFill/>
              </a:ln>
              <a:solidFill>
                <a:srgbClr val="716F7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US" altLang="zh-CN" sz="2800" dirty="0" smtClean="0">
              <a:solidFill>
                <a:srgbClr val="716F70"/>
              </a:solidFill>
              <a:latin typeface="+mn-lt"/>
              <a:ea typeface="+mn-ea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16F7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数据库版本的限制条件</a:t>
            </a:r>
            <a:endParaRPr kumimoji="0" lang="en-US" altLang="zh-CN" sz="2800" b="0" i="0" u="none" strike="noStrike" kern="1200" cap="none" spc="0" normalizeH="0" baseline="0" noProof="0" dirty="0" smtClean="0">
              <a:ln>
                <a:noFill/>
              </a:ln>
              <a:solidFill>
                <a:srgbClr val="716F7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altLang="zh-CN" sz="2800" b="0" i="0" u="none" strike="noStrike" kern="1200" cap="none" spc="0" normalizeH="0" baseline="0" noProof="0" dirty="0" smtClean="0">
              <a:ln>
                <a:noFill/>
              </a:ln>
              <a:solidFill>
                <a:srgbClr val="716F7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16F7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数据库没有提供的功能</a:t>
            </a:r>
            <a:endParaRPr kumimoji="0" lang="en-US" altLang="zh-CN" sz="2800" b="0" i="0" u="none" strike="noStrike" kern="1200" cap="none" spc="0" normalizeH="0" baseline="0" noProof="0" dirty="0" smtClean="0">
              <a:ln>
                <a:noFill/>
              </a:ln>
              <a:solidFill>
                <a:srgbClr val="716F7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altLang="zh-CN" sz="2800" b="0" i="0" u="none" strike="noStrike" kern="1200" cap="none" spc="0" normalizeH="0" baseline="0" noProof="0" dirty="0" smtClean="0">
              <a:ln>
                <a:noFill/>
              </a:ln>
              <a:solidFill>
                <a:srgbClr val="716F7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AutoShape 2"/>
          <p:cNvSpPr txBox="1">
            <a:spLocks noChangeArrowheads="1"/>
          </p:cNvSpPr>
          <p:nvPr/>
        </p:nvSpPr>
        <p:spPr bwMode="auto">
          <a:xfrm>
            <a:off x="762000" y="557808"/>
            <a:ext cx="7924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16F70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j-cs"/>
              </a:rPr>
              <a:t>Oracle</a:t>
            </a:r>
            <a:r>
              <a:rPr lang="zh-CN" altLang="en-US" sz="3600" b="1" dirty="0" smtClean="0">
                <a:solidFill>
                  <a:srgbClr val="716F70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难以实现的原因</a:t>
            </a:r>
            <a:endParaRPr kumimoji="0" lang="zh-CN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716F70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7532006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404664"/>
            <a:ext cx="7924800" cy="1143000"/>
          </a:xfrm>
        </p:spPr>
        <p:txBody>
          <a:bodyPr/>
          <a:lstStyle/>
          <a:p>
            <a:pPr lvl="0" eaLnBrk="1" hangingPunct="1"/>
            <a:r>
              <a:rPr lang="zh-CN" altLang="en-US" sz="3600" dirty="0" smtClean="0">
                <a:latin typeface="宋体" pitchFamily="2" charset="-122"/>
                <a:ea typeface="宋体" pitchFamily="2" charset="-122"/>
              </a:rPr>
              <a:t>无现有功能</a:t>
            </a:r>
            <a:r>
              <a:rPr lang="en-US" altLang="zh-CN" sz="3600" dirty="0" smtClean="0">
                <a:latin typeface="宋体" pitchFamily="2" charset="-122"/>
                <a:ea typeface="宋体" pitchFamily="2" charset="-122"/>
              </a:rPr>
              <a:t>——</a:t>
            </a:r>
            <a:r>
              <a:rPr lang="zh-CN" altLang="en-US" sz="3600" dirty="0" smtClean="0">
                <a:latin typeface="宋体" pitchFamily="2" charset="-122"/>
                <a:ea typeface="宋体" pitchFamily="2" charset="-122"/>
              </a:rPr>
              <a:t>读锁</a:t>
            </a:r>
            <a:endParaRPr lang="en-US" altLang="zh-CN" sz="3600" dirty="0" smtClean="0"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827584" y="2060848"/>
            <a:ext cx="7693025" cy="401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itchFamily="2" charset="-122"/>
              </a:rPr>
              <a:t>需求</a:t>
            </a:r>
            <a:endParaRPr kumimoji="0" lang="en-US" altLang="zh-CN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itchFamily="2" charset="-122"/>
            </a:endParaRPr>
          </a:p>
          <a:p>
            <a:pPr marL="742950" marR="0" lvl="1" indent="-285750" defTabSz="91440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–"/>
              <a:tabLst/>
              <a:defRPr/>
            </a:pPr>
            <a:r>
              <a:rPr lang="zh-CN" altLang="en-US" sz="2400" kern="0" dirty="0" smtClean="0">
                <a:latin typeface="宋体" pitchFamily="2" charset="-122"/>
              </a:rPr>
              <a:t>当一个会话访问这张表时，其他会话不能进行读取，而是等待访问的会话提交或回滚。</a:t>
            </a:r>
            <a:endParaRPr lang="en-US" altLang="zh-CN" sz="2400" kern="0" dirty="0" smtClean="0">
              <a:latin typeface="宋体" pitchFamily="2" charset="-122"/>
            </a:endParaRP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–"/>
              <a:defRPr/>
            </a:pPr>
            <a:r>
              <a:rPr lang="zh-CN" altLang="en-US" sz="2400" kern="0" dirty="0" smtClean="0">
                <a:latin typeface="宋体" pitchFamily="2" charset="-122"/>
              </a:rPr>
              <a:t>对应用透明，尽可能少修改程序</a:t>
            </a:r>
            <a:endParaRPr lang="en-US" altLang="zh-CN" sz="2400" kern="0" dirty="0" smtClean="0">
              <a:latin typeface="宋体" pitchFamily="2" charset="-122"/>
            </a:endParaRP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–"/>
              <a:defRPr/>
            </a:pPr>
            <a:r>
              <a:rPr lang="zh-CN" altLang="en-US" sz="2400" kern="0" dirty="0" smtClean="0">
                <a:latin typeface="宋体" pitchFamily="2" charset="-122"/>
              </a:rPr>
              <a:t>对所有客户端生效，而不是只针对程序</a:t>
            </a:r>
            <a:endParaRPr kumimoji="0" lang="en-US" altLang="zh-CN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itchFamily="2" charset="-12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itchFamily="2" charset="-122"/>
              </a:rPr>
              <a:t>问题</a:t>
            </a:r>
            <a:endParaRPr kumimoji="0" lang="en-US" altLang="zh-CN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itchFamily="2" charset="-122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Tx/>
              <a:buChar char="–"/>
              <a:tabLst/>
              <a:defRPr/>
            </a:pPr>
            <a:r>
              <a:rPr kumimoji="0" lang="en-US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itchFamily="2" charset="-122"/>
              </a:rPr>
              <a:t>Oracle</a:t>
            </a:r>
            <a:r>
              <a:rPr kumimoji="0" lang="zh-CN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itchFamily="2" charset="-122"/>
              </a:rPr>
              <a:t>的锁粒度是读不阻塞写，写不阻塞读。</a:t>
            </a:r>
            <a:endParaRPr kumimoji="0" lang="en-US" altLang="zh-CN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itchFamily="2" charset="-122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Tx/>
              <a:buChar char="–"/>
              <a:tabLst/>
              <a:defRPr/>
            </a:pPr>
            <a:r>
              <a:rPr kumimoji="0" lang="zh-CN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itchFamily="2" charset="-122"/>
              </a:rPr>
              <a:t>实现独占型读锁</a:t>
            </a:r>
            <a:endParaRPr kumimoji="0" lang="en-US" altLang="zh-CN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itchFamily="2" charset="-122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Tx/>
              <a:buChar char="–"/>
              <a:tabLst/>
              <a:defRPr/>
            </a:pPr>
            <a:endParaRPr kumimoji="0" lang="en-US" altLang="zh-CN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itchFamily="2" charset="-12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en-US" altLang="zh-CN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7532006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557808"/>
            <a:ext cx="7924800" cy="1143000"/>
          </a:xfrm>
        </p:spPr>
        <p:txBody>
          <a:bodyPr/>
          <a:lstStyle/>
          <a:p>
            <a:pPr eaLnBrk="1" hangingPunct="1"/>
            <a:r>
              <a:rPr lang="en-US" altLang="zh-CN" sz="3600" dirty="0" smtClean="0"/>
              <a:t>Oracle</a:t>
            </a:r>
            <a:r>
              <a:rPr lang="zh-CN" altLang="en-US" sz="3600" dirty="0" smtClean="0"/>
              <a:t>能做什么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16F70"/>
                </a:solidFill>
                <a:effectLst/>
                <a:uLnTx/>
                <a:uFillTx/>
                <a:latin typeface="宋体" pitchFamily="2" charset="-122"/>
              </a:rPr>
              <a:t>Thomas Kyte</a:t>
            </a:r>
            <a:r>
              <a:rPr kumimoji="0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16F70"/>
                </a:solidFill>
                <a:effectLst/>
                <a:uLnTx/>
                <a:uFillTx/>
                <a:latin typeface="宋体" pitchFamily="2" charset="-122"/>
              </a:rPr>
              <a:t>：在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16F70"/>
                </a:solidFill>
                <a:effectLst/>
                <a:uLnTx/>
                <a:uFillTx/>
                <a:latin typeface="宋体" pitchFamily="2" charset="-122"/>
              </a:rPr>
              <a:t>Oracle</a:t>
            </a:r>
            <a:r>
              <a:rPr kumimoji="0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16F70"/>
                </a:solidFill>
                <a:effectLst/>
                <a:uLnTx/>
                <a:uFillTx/>
                <a:latin typeface="宋体" pitchFamily="2" charset="-122"/>
              </a:rPr>
              <a:t>中，很少会说不能做什么，而是你会有多少种选择来实现这个功能。</a:t>
            </a:r>
            <a:endParaRPr kumimoji="0" lang="en-US" altLang="zh-CN" sz="2800" b="0" i="0" u="none" strike="noStrike" kern="1200" cap="none" spc="0" normalizeH="0" baseline="0" noProof="0" dirty="0" smtClean="0">
              <a:ln>
                <a:noFill/>
              </a:ln>
              <a:solidFill>
                <a:srgbClr val="716F70"/>
              </a:solidFill>
              <a:effectLst/>
              <a:uLnTx/>
              <a:uFillTx/>
              <a:latin typeface="宋体" pitchFamily="2" charset="-12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altLang="zh-CN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16F70"/>
                </a:solidFill>
                <a:effectLst/>
                <a:uLnTx/>
                <a:uFillTx/>
                <a:latin typeface="宋体" pitchFamily="2" charset="-122"/>
              </a:rPr>
              <a:t>我说：如果某个功能你在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16F70"/>
                </a:solidFill>
                <a:effectLst/>
                <a:uLnTx/>
                <a:uFillTx/>
                <a:latin typeface="宋体" pitchFamily="2" charset="-122"/>
              </a:rPr>
              <a:t>Oracle</a:t>
            </a:r>
            <a:r>
              <a:rPr kumimoji="0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16F70"/>
                </a:solidFill>
                <a:effectLst/>
                <a:uLnTx/>
                <a:uFillTx/>
                <a:latin typeface="宋体" pitchFamily="2" charset="-122"/>
              </a:rPr>
              <a:t>中无法实现，那么并不意味着在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16F70"/>
                </a:solidFill>
                <a:effectLst/>
                <a:uLnTx/>
                <a:uFillTx/>
                <a:latin typeface="宋体" pitchFamily="2" charset="-122"/>
              </a:rPr>
              <a:t>Oracle</a:t>
            </a:r>
            <a:r>
              <a:rPr kumimoji="0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16F70"/>
                </a:solidFill>
                <a:effectLst/>
                <a:uLnTx/>
                <a:uFillTx/>
                <a:latin typeface="宋体" pitchFamily="2" charset="-122"/>
              </a:rPr>
              <a:t>中无法实现，而多半是你对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16F70"/>
                </a:solidFill>
                <a:effectLst/>
                <a:uLnTx/>
                <a:uFillTx/>
                <a:latin typeface="宋体" pitchFamily="2" charset="-122"/>
              </a:rPr>
              <a:t>Oracle</a:t>
            </a:r>
            <a:r>
              <a:rPr kumimoji="0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16F70"/>
                </a:solidFill>
                <a:effectLst/>
                <a:uLnTx/>
                <a:uFillTx/>
                <a:latin typeface="宋体" pitchFamily="2" charset="-122"/>
              </a:rPr>
              <a:t>的功能还不是很了解。</a:t>
            </a:r>
            <a:endParaRPr kumimoji="0" lang="en-US" altLang="zh-CN" sz="2800" b="0" i="0" u="none" strike="noStrike" kern="1200" cap="none" spc="0" normalizeH="0" baseline="0" noProof="0" dirty="0" smtClean="0">
              <a:ln>
                <a:noFill/>
              </a:ln>
              <a:solidFill>
                <a:srgbClr val="716F70"/>
              </a:solidFill>
              <a:effectLst/>
              <a:uLnTx/>
              <a:uFillTx/>
              <a:latin typeface="宋体" pitchFamily="2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7532006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404664"/>
            <a:ext cx="7924800" cy="1143000"/>
          </a:xfrm>
        </p:spPr>
        <p:txBody>
          <a:bodyPr/>
          <a:lstStyle/>
          <a:p>
            <a:pPr lvl="0" eaLnBrk="1" hangingPunct="1"/>
            <a:r>
              <a:rPr lang="zh-CN" altLang="en-US" sz="3600" dirty="0" smtClean="0">
                <a:latin typeface="宋体" pitchFamily="2" charset="-122"/>
                <a:ea typeface="宋体" pitchFamily="2" charset="-122"/>
              </a:rPr>
              <a:t>无现有功能</a:t>
            </a:r>
            <a:r>
              <a:rPr lang="en-US" altLang="zh-CN" sz="3600" dirty="0" smtClean="0">
                <a:latin typeface="宋体" pitchFamily="2" charset="-122"/>
                <a:ea typeface="宋体" pitchFamily="2" charset="-122"/>
              </a:rPr>
              <a:t>——</a:t>
            </a:r>
            <a:r>
              <a:rPr lang="zh-CN" altLang="en-US" sz="3600" dirty="0" smtClean="0">
                <a:latin typeface="宋体" pitchFamily="2" charset="-122"/>
                <a:ea typeface="宋体" pitchFamily="2" charset="-122"/>
              </a:rPr>
              <a:t>读锁</a:t>
            </a:r>
            <a:endParaRPr lang="en-US" altLang="zh-CN" sz="3600" dirty="0" smtClean="0"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38200" y="2204864"/>
            <a:ext cx="7693025" cy="3881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itchFamily="2" charset="-122"/>
              </a:rPr>
              <a:t>解决方案</a:t>
            </a:r>
            <a:endParaRPr kumimoji="0" lang="en-US" altLang="zh-CN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itchFamily="2" charset="-122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Tx/>
              <a:buChar char="–"/>
              <a:tabLst/>
              <a:defRPr/>
            </a:pPr>
            <a:r>
              <a:rPr lang="en-US" altLang="zh-CN" sz="2400" kern="0" dirty="0" smtClean="0">
                <a:latin typeface="宋体" pitchFamily="2" charset="-122"/>
              </a:rPr>
              <a:t>SELECT</a:t>
            </a:r>
            <a:r>
              <a:rPr lang="zh-CN" altLang="en-US" sz="2400" kern="0" dirty="0" smtClean="0">
                <a:latin typeface="宋体" pitchFamily="2" charset="-122"/>
              </a:rPr>
              <a:t>语句封装</a:t>
            </a:r>
            <a:endParaRPr kumimoji="0" lang="en-US" altLang="zh-CN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itchFamily="2" charset="-12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en-US" altLang="zh-CN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7532006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404664"/>
            <a:ext cx="7924800" cy="1143000"/>
          </a:xfrm>
        </p:spPr>
        <p:txBody>
          <a:bodyPr/>
          <a:lstStyle/>
          <a:p>
            <a:pPr lvl="0" eaLnBrk="1" hangingPunct="1"/>
            <a:r>
              <a:rPr lang="zh-CN" altLang="en-US" sz="3600" dirty="0" smtClean="0">
                <a:latin typeface="宋体" pitchFamily="2" charset="-122"/>
                <a:ea typeface="宋体" pitchFamily="2" charset="-122"/>
              </a:rPr>
              <a:t>无现有功能</a:t>
            </a:r>
            <a:r>
              <a:rPr lang="en-US" altLang="zh-CN" sz="3600" dirty="0" smtClean="0">
                <a:latin typeface="宋体" pitchFamily="2" charset="-122"/>
                <a:ea typeface="宋体" pitchFamily="2" charset="-122"/>
              </a:rPr>
              <a:t>——</a:t>
            </a:r>
            <a:r>
              <a:rPr lang="zh-CN" altLang="en-US" sz="3600" dirty="0" smtClean="0">
                <a:latin typeface="宋体" pitchFamily="2" charset="-122"/>
                <a:ea typeface="宋体" pitchFamily="2" charset="-122"/>
              </a:rPr>
              <a:t>读锁</a:t>
            </a:r>
            <a:endParaRPr lang="en-US" altLang="zh-CN" sz="3600" dirty="0" smtClean="0"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38200" y="1988840"/>
            <a:ext cx="7693025" cy="4097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Clr>
                <a:schemeClr val="tx1"/>
              </a:buClr>
              <a:buSzPct val="75000"/>
            </a:pPr>
            <a:r>
              <a:rPr lang="en-US" altLang="zh-CN" sz="2000" dirty="0" smtClean="0">
                <a:latin typeface="宋体" pitchFamily="2" charset="-122"/>
              </a:rPr>
              <a:t>SQL&gt; CREATE OR REPLACE FUNCTION F_QUERY_T RETURN SYS_REFCURSOR AS</a:t>
            </a:r>
          </a:p>
          <a:p>
            <a:pPr marL="342900" lvl="0" indent="-342900">
              <a:spcBef>
                <a:spcPct val="20000"/>
              </a:spcBef>
              <a:buClr>
                <a:schemeClr val="tx1"/>
              </a:buClr>
              <a:buSzPct val="75000"/>
            </a:pPr>
            <a:r>
              <a:rPr lang="en-US" altLang="zh-CN" sz="2000" dirty="0" smtClean="0">
                <a:latin typeface="宋体" pitchFamily="2" charset="-122"/>
              </a:rPr>
              <a:t>2 V_CURSOR SYS_REFCURSOR;</a:t>
            </a:r>
          </a:p>
          <a:p>
            <a:pPr marL="342900" lvl="0" indent="-342900">
              <a:spcBef>
                <a:spcPct val="20000"/>
              </a:spcBef>
              <a:buClr>
                <a:schemeClr val="tx1"/>
              </a:buClr>
              <a:buSzPct val="75000"/>
            </a:pPr>
            <a:r>
              <a:rPr lang="en-US" altLang="zh-CN" sz="2000" dirty="0" smtClean="0">
                <a:latin typeface="宋体" pitchFamily="2" charset="-122"/>
              </a:rPr>
              <a:t>3 BEGIN</a:t>
            </a:r>
          </a:p>
          <a:p>
            <a:pPr marL="342900" lvl="0" indent="-342900">
              <a:spcBef>
                <a:spcPct val="20000"/>
              </a:spcBef>
              <a:buClr>
                <a:schemeClr val="tx1"/>
              </a:buClr>
              <a:buSzPct val="75000"/>
            </a:pPr>
            <a:r>
              <a:rPr lang="en-US" altLang="zh-CN" sz="2000" dirty="0" smtClean="0">
                <a:latin typeface="宋体" pitchFamily="2" charset="-122"/>
              </a:rPr>
              <a:t>4 LOCK TABLE T IN EXCLUSIVE MODE;</a:t>
            </a:r>
          </a:p>
          <a:p>
            <a:pPr marL="342900" lvl="0" indent="-342900">
              <a:spcBef>
                <a:spcPct val="20000"/>
              </a:spcBef>
              <a:buClr>
                <a:schemeClr val="tx1"/>
              </a:buClr>
              <a:buSzPct val="75000"/>
            </a:pPr>
            <a:r>
              <a:rPr lang="en-US" altLang="zh-CN" sz="2000" dirty="0" smtClean="0">
                <a:latin typeface="宋体" pitchFamily="2" charset="-122"/>
              </a:rPr>
              <a:t>5 OPEN V_CURSOR FOR 'SELECT * FROM T';</a:t>
            </a:r>
          </a:p>
          <a:p>
            <a:pPr marL="342900" lvl="0" indent="-342900">
              <a:spcBef>
                <a:spcPct val="20000"/>
              </a:spcBef>
              <a:buClr>
                <a:schemeClr val="tx1"/>
              </a:buClr>
              <a:buSzPct val="75000"/>
            </a:pPr>
            <a:r>
              <a:rPr lang="en-US" altLang="zh-CN" sz="2000" dirty="0" smtClean="0">
                <a:latin typeface="宋体" pitchFamily="2" charset="-122"/>
              </a:rPr>
              <a:t>6 RETURN V_CURSOR;</a:t>
            </a:r>
          </a:p>
          <a:p>
            <a:pPr marL="342900" lvl="0" indent="-342900">
              <a:spcBef>
                <a:spcPct val="20000"/>
              </a:spcBef>
              <a:buClr>
                <a:schemeClr val="tx1"/>
              </a:buClr>
              <a:buSzPct val="75000"/>
            </a:pPr>
            <a:r>
              <a:rPr lang="en-US" altLang="zh-CN" sz="2000" dirty="0" smtClean="0">
                <a:latin typeface="宋体" pitchFamily="2" charset="-122"/>
              </a:rPr>
              <a:t>7 END;</a:t>
            </a:r>
          </a:p>
          <a:p>
            <a:pPr marL="342900" lvl="0" indent="-342900">
              <a:spcBef>
                <a:spcPct val="20000"/>
              </a:spcBef>
              <a:buClr>
                <a:schemeClr val="tx1"/>
              </a:buClr>
              <a:buSzPct val="75000"/>
            </a:pPr>
            <a:r>
              <a:rPr lang="en-US" altLang="zh-CN" sz="2000" dirty="0" smtClean="0">
                <a:latin typeface="宋体" pitchFamily="2" charset="-122"/>
              </a:rPr>
              <a:t>8 /</a:t>
            </a:r>
            <a:endParaRPr lang="en-US" altLang="zh-CN" sz="2000" kern="0" dirty="0" smtClean="0">
              <a:latin typeface="宋体" pitchFamily="2" charset="-122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</a:pPr>
            <a:r>
              <a:rPr lang="en-US" altLang="zh-CN" sz="2000" dirty="0" smtClean="0">
                <a:latin typeface="宋体" pitchFamily="2" charset="-122"/>
              </a:rPr>
              <a:t>SQL&gt; SELECT F_QUERY_T FROM DUAL;</a:t>
            </a:r>
            <a:endParaRPr lang="en-US" altLang="zh-CN" sz="2000" kern="0" dirty="0" smtClean="0">
              <a:latin typeface="宋体" pitchFamily="2" charset="-12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en-US" altLang="zh-CN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7532006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404664"/>
            <a:ext cx="7924800" cy="1143000"/>
          </a:xfrm>
        </p:spPr>
        <p:txBody>
          <a:bodyPr/>
          <a:lstStyle/>
          <a:p>
            <a:pPr lvl="0" eaLnBrk="1" hangingPunct="1"/>
            <a:r>
              <a:rPr lang="zh-CN" altLang="en-US" sz="3600" dirty="0" smtClean="0">
                <a:latin typeface="宋体" pitchFamily="2" charset="-122"/>
                <a:ea typeface="宋体" pitchFamily="2" charset="-122"/>
              </a:rPr>
              <a:t>无现有功能</a:t>
            </a:r>
            <a:r>
              <a:rPr lang="en-US" altLang="zh-CN" sz="3600" dirty="0" smtClean="0">
                <a:latin typeface="宋体" pitchFamily="2" charset="-122"/>
                <a:ea typeface="宋体" pitchFamily="2" charset="-122"/>
              </a:rPr>
              <a:t>——</a:t>
            </a:r>
            <a:r>
              <a:rPr lang="zh-CN" altLang="en-US" sz="3600" dirty="0" smtClean="0">
                <a:latin typeface="宋体" pitchFamily="2" charset="-122"/>
                <a:ea typeface="宋体" pitchFamily="2" charset="-122"/>
              </a:rPr>
              <a:t>读锁</a:t>
            </a:r>
            <a:endParaRPr lang="en-US" altLang="zh-CN" sz="3600" dirty="0" smtClean="0"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38200" y="2204864"/>
            <a:ext cx="7693025" cy="3881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itchFamily="2" charset="-122"/>
              </a:rPr>
              <a:t>解决方案</a:t>
            </a:r>
            <a:endParaRPr kumimoji="0" lang="en-US" altLang="zh-CN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itchFamily="2" charset="-122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Tx/>
              <a:buChar char="–"/>
              <a:tabLst/>
              <a:defRPr/>
            </a:pPr>
            <a:r>
              <a:rPr lang="en-US" altLang="zh-CN" sz="2400" kern="0" dirty="0" smtClean="0">
                <a:latin typeface="宋体" pitchFamily="2" charset="-122"/>
              </a:rPr>
              <a:t>SELECT</a:t>
            </a:r>
            <a:r>
              <a:rPr lang="zh-CN" altLang="en-US" sz="2400" kern="0" dirty="0" smtClean="0">
                <a:latin typeface="宋体" pitchFamily="2" charset="-122"/>
              </a:rPr>
              <a:t>语句封装</a:t>
            </a:r>
            <a:endParaRPr lang="en-US" altLang="zh-CN" sz="2400" kern="0" dirty="0" smtClean="0">
              <a:latin typeface="宋体" pitchFamily="2" charset="-122"/>
            </a:endParaRPr>
          </a:p>
          <a:p>
            <a:pPr marL="1200150" lvl="2" indent="-285750"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–"/>
              <a:defRPr/>
            </a:pPr>
            <a:r>
              <a:rPr lang="zh-CN" altLang="en-US" sz="2400" kern="0" dirty="0" smtClean="0">
                <a:latin typeface="宋体" pitchFamily="2" charset="-122"/>
              </a:rPr>
              <a:t>需要修改程序甚至需要修改访问方式，对用户不透明</a:t>
            </a:r>
            <a:endParaRPr lang="en-US" altLang="zh-CN" sz="2400" kern="0" dirty="0" smtClean="0">
              <a:latin typeface="宋体" pitchFamily="2" charset="-122"/>
            </a:endParaRPr>
          </a:p>
          <a:p>
            <a:pPr marL="1200150" lvl="2" indent="-285750"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–"/>
              <a:defRPr/>
            </a:pPr>
            <a:r>
              <a:rPr lang="zh-CN" altLang="en-US" sz="2400" kern="0" dirty="0" smtClean="0">
                <a:latin typeface="宋体" pitchFamily="2" charset="-122"/>
              </a:rPr>
              <a:t>只能针对使用封装后的语句有效，对于直接访问的</a:t>
            </a:r>
            <a:r>
              <a:rPr lang="en-US" altLang="zh-CN" sz="2400" kern="0" dirty="0" smtClean="0">
                <a:latin typeface="宋体" pitchFamily="2" charset="-122"/>
              </a:rPr>
              <a:t>SQL</a:t>
            </a:r>
            <a:r>
              <a:rPr lang="zh-CN" altLang="en-US" sz="2400" kern="0" dirty="0" smtClean="0">
                <a:latin typeface="宋体" pitchFamily="2" charset="-122"/>
              </a:rPr>
              <a:t>无能为力</a:t>
            </a:r>
            <a:endParaRPr lang="en-US" altLang="zh-CN" sz="2400" kern="0" dirty="0" smtClean="0">
              <a:latin typeface="宋体" pitchFamily="2" charset="-122"/>
            </a:endParaRP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–"/>
            </a:pPr>
            <a:r>
              <a:rPr lang="en-US" altLang="zh-CN" sz="2400" kern="0" dirty="0" smtClean="0">
                <a:latin typeface="宋体" pitchFamily="2" charset="-122"/>
              </a:rPr>
              <a:t>DBMS_LOCK + VPD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tabLst/>
              <a:defRPr/>
            </a:pPr>
            <a:endParaRPr kumimoji="0" lang="en-US" altLang="zh-CN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itchFamily="2" charset="-12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en-US" altLang="zh-CN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7532006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404664"/>
            <a:ext cx="7924800" cy="1143000"/>
          </a:xfrm>
        </p:spPr>
        <p:txBody>
          <a:bodyPr/>
          <a:lstStyle/>
          <a:p>
            <a:pPr lvl="0" eaLnBrk="1" hangingPunct="1"/>
            <a:r>
              <a:rPr lang="zh-CN" altLang="en-US" sz="3600" dirty="0" smtClean="0">
                <a:latin typeface="宋体" pitchFamily="2" charset="-122"/>
                <a:ea typeface="宋体" pitchFamily="2" charset="-122"/>
              </a:rPr>
              <a:t>无现有功能</a:t>
            </a:r>
            <a:r>
              <a:rPr lang="en-US" altLang="zh-CN" sz="3600" dirty="0" smtClean="0">
                <a:latin typeface="宋体" pitchFamily="2" charset="-122"/>
                <a:ea typeface="宋体" pitchFamily="2" charset="-122"/>
              </a:rPr>
              <a:t>——</a:t>
            </a:r>
            <a:r>
              <a:rPr lang="zh-CN" altLang="en-US" sz="3600" dirty="0" smtClean="0">
                <a:latin typeface="宋体" pitchFamily="2" charset="-122"/>
                <a:ea typeface="宋体" pitchFamily="2" charset="-122"/>
              </a:rPr>
              <a:t>读锁</a:t>
            </a:r>
            <a:endParaRPr lang="en-US" altLang="zh-CN" sz="3600" dirty="0" smtClean="0"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83568" y="1556792"/>
            <a:ext cx="7992888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itchFamily="2" charset="-122"/>
              </a:rPr>
              <a:t>锁</a:t>
            </a:r>
            <a:r>
              <a:rPr kumimoji="0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itchFamily="2" charset="-122"/>
              </a:rPr>
              <a:t>的实现</a:t>
            </a:r>
            <a:r>
              <a:rPr lang="en-US" altLang="zh-CN" sz="2800" kern="0" noProof="0" dirty="0" smtClean="0">
                <a:latin typeface="宋体" pitchFamily="2" charset="-122"/>
              </a:rPr>
              <a:t>——DBMS_LOCK</a:t>
            </a:r>
            <a:endParaRPr lang="en-US" altLang="zh-CN" sz="2800" kern="0" dirty="0" smtClean="0">
              <a:latin typeface="宋体" pitchFamily="2" charset="-122"/>
            </a:endParaRPr>
          </a:p>
          <a:p>
            <a:r>
              <a:rPr lang="en-US" altLang="zh-CN" sz="2000" dirty="0" smtClean="0">
                <a:latin typeface="宋体" pitchFamily="2" charset="-122"/>
              </a:rPr>
              <a:t>SQL&gt; SELECT OBJECT_ID FROM USER_OBJECTS WHERE OBJECT_NAME = 'T';</a:t>
            </a:r>
          </a:p>
          <a:p>
            <a:r>
              <a:rPr lang="en-US" altLang="zh-CN" sz="2000" dirty="0" smtClean="0">
                <a:latin typeface="宋体" pitchFamily="2" charset="-122"/>
              </a:rPr>
              <a:t>OBJECT_ID</a:t>
            </a:r>
            <a:br>
              <a:rPr lang="en-US" altLang="zh-CN" sz="2000" dirty="0" smtClean="0">
                <a:latin typeface="宋体" pitchFamily="2" charset="-122"/>
              </a:rPr>
            </a:br>
            <a:r>
              <a:rPr lang="en-US" altLang="zh-CN" sz="2000" dirty="0" smtClean="0">
                <a:latin typeface="宋体" pitchFamily="2" charset="-122"/>
              </a:rPr>
              <a:t>----------</a:t>
            </a:r>
            <a:br>
              <a:rPr lang="en-US" altLang="zh-CN" sz="2000" dirty="0" smtClean="0">
                <a:latin typeface="宋体" pitchFamily="2" charset="-122"/>
              </a:rPr>
            </a:br>
            <a:r>
              <a:rPr lang="en-US" altLang="zh-CN" sz="2000" dirty="0" smtClean="0">
                <a:latin typeface="宋体" pitchFamily="2" charset="-122"/>
              </a:rPr>
              <a:t>93789</a:t>
            </a:r>
          </a:p>
          <a:p>
            <a:pPr marL="342900" lvl="0" indent="-342900">
              <a:spcBef>
                <a:spcPct val="20000"/>
              </a:spcBef>
              <a:buClr>
                <a:schemeClr val="tx1"/>
              </a:buClr>
              <a:buSzPct val="75000"/>
            </a:pPr>
            <a:r>
              <a:rPr lang="en-US" altLang="zh-CN" sz="2000" dirty="0" smtClean="0">
                <a:latin typeface="宋体" pitchFamily="2" charset="-122"/>
              </a:rPr>
              <a:t>SQL&gt; DECLARE</a:t>
            </a:r>
          </a:p>
          <a:p>
            <a:pPr marL="342900" lvl="0" indent="-342900">
              <a:spcBef>
                <a:spcPct val="20000"/>
              </a:spcBef>
              <a:buClr>
                <a:schemeClr val="tx1"/>
              </a:buClr>
              <a:buSzPct val="75000"/>
            </a:pPr>
            <a:r>
              <a:rPr lang="en-US" altLang="zh-CN" sz="2000" dirty="0" smtClean="0">
                <a:latin typeface="宋体" pitchFamily="2" charset="-122"/>
              </a:rPr>
              <a:t>2 V_LOCK NUMBER;</a:t>
            </a:r>
          </a:p>
          <a:p>
            <a:pPr marL="342900" lvl="0" indent="-342900">
              <a:spcBef>
                <a:spcPct val="20000"/>
              </a:spcBef>
              <a:buClr>
                <a:schemeClr val="tx1"/>
              </a:buClr>
              <a:buSzPct val="75000"/>
            </a:pPr>
            <a:r>
              <a:rPr lang="en-US" altLang="zh-CN" sz="2000" dirty="0" smtClean="0">
                <a:latin typeface="宋体" pitchFamily="2" charset="-122"/>
              </a:rPr>
              <a:t>3 BEGIN</a:t>
            </a:r>
          </a:p>
          <a:p>
            <a:pPr marL="342900" lvl="0" indent="-342900">
              <a:spcBef>
                <a:spcPct val="20000"/>
              </a:spcBef>
              <a:buClr>
                <a:schemeClr val="tx1"/>
              </a:buClr>
              <a:buSzPct val="75000"/>
            </a:pPr>
            <a:r>
              <a:rPr lang="en-US" altLang="zh-CN" sz="2000" dirty="0" smtClean="0">
                <a:latin typeface="宋体" pitchFamily="2" charset="-122"/>
              </a:rPr>
              <a:t>4 V_LOCK := DBMS_LOCK.REQUEST(93789, RELEASE_ON_COMMIT =&gt; TRUE);</a:t>
            </a:r>
          </a:p>
          <a:p>
            <a:pPr marL="342900" lvl="0" indent="-342900">
              <a:spcBef>
                <a:spcPct val="20000"/>
              </a:spcBef>
              <a:buClr>
                <a:schemeClr val="tx1"/>
              </a:buClr>
              <a:buSzPct val="75000"/>
            </a:pPr>
            <a:r>
              <a:rPr lang="en-US" altLang="zh-CN" sz="2000" dirty="0" smtClean="0">
                <a:latin typeface="宋体" pitchFamily="2" charset="-122"/>
              </a:rPr>
              <a:t>5 END;</a:t>
            </a:r>
          </a:p>
          <a:p>
            <a:pPr marL="342900" lvl="0" indent="-342900">
              <a:spcBef>
                <a:spcPct val="20000"/>
              </a:spcBef>
              <a:buClr>
                <a:schemeClr val="tx1"/>
              </a:buClr>
              <a:buSzPct val="75000"/>
            </a:pPr>
            <a:r>
              <a:rPr lang="en-US" altLang="zh-CN" sz="2000" dirty="0" smtClean="0">
                <a:latin typeface="宋体" pitchFamily="2" charset="-122"/>
              </a:rPr>
              <a:t>6 /</a:t>
            </a:r>
            <a:endParaRPr kumimoji="0" lang="en-US" altLang="zh-CN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itchFamily="2" charset="-12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en-US" altLang="zh-CN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7532006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404664"/>
            <a:ext cx="7924800" cy="1143000"/>
          </a:xfrm>
        </p:spPr>
        <p:txBody>
          <a:bodyPr/>
          <a:lstStyle/>
          <a:p>
            <a:pPr lvl="0" eaLnBrk="1" hangingPunct="1"/>
            <a:r>
              <a:rPr lang="zh-CN" altLang="en-US" sz="3600" dirty="0" smtClean="0">
                <a:latin typeface="宋体" pitchFamily="2" charset="-122"/>
                <a:ea typeface="宋体" pitchFamily="2" charset="-122"/>
              </a:rPr>
              <a:t>无现有功能</a:t>
            </a:r>
            <a:r>
              <a:rPr lang="en-US" altLang="zh-CN" sz="3600" dirty="0" smtClean="0">
                <a:latin typeface="宋体" pitchFamily="2" charset="-122"/>
                <a:ea typeface="宋体" pitchFamily="2" charset="-122"/>
              </a:rPr>
              <a:t>——</a:t>
            </a:r>
            <a:r>
              <a:rPr lang="zh-CN" altLang="en-US" sz="3600" dirty="0" smtClean="0">
                <a:latin typeface="宋体" pitchFamily="2" charset="-122"/>
                <a:ea typeface="宋体" pitchFamily="2" charset="-122"/>
              </a:rPr>
              <a:t>读锁</a:t>
            </a:r>
            <a:endParaRPr lang="en-US" altLang="zh-CN" sz="3600" dirty="0" smtClean="0"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83568" y="1556792"/>
            <a:ext cx="7992888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/>
            </a:pPr>
            <a:r>
              <a:rPr lang="zh-CN" altLang="en-US" sz="2800" kern="0" dirty="0" smtClean="0">
                <a:latin typeface="宋体" pitchFamily="2" charset="-122"/>
              </a:rPr>
              <a:t>锁的自动控制</a:t>
            </a:r>
            <a:r>
              <a:rPr lang="en-US" altLang="zh-CN" sz="2800" kern="0" dirty="0" smtClean="0">
                <a:latin typeface="宋体" pitchFamily="2" charset="-122"/>
              </a:rPr>
              <a:t>——VPD</a:t>
            </a:r>
          </a:p>
          <a:p>
            <a:pPr marL="342900" lvl="0" indent="-342900"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endParaRPr lang="en-US" altLang="zh-CN" sz="2800" kern="0" dirty="0" smtClean="0">
              <a:latin typeface="宋体" pitchFamily="2" charset="-122"/>
            </a:endParaRPr>
          </a:p>
          <a:p>
            <a:r>
              <a:rPr lang="en-US" altLang="zh-CN" sz="2000" dirty="0" smtClean="0">
                <a:latin typeface="宋体" pitchFamily="2" charset="-122"/>
              </a:rPr>
              <a:t>SQL&gt; CREATE OR REPLACE FUNCTION F_POLICY(OBJECT_SCHEMA IN VARCHAR2, OBJECT_NAME IN VARCHAR2) </a:t>
            </a:r>
            <a:br>
              <a:rPr lang="en-US" altLang="zh-CN" sz="2000" dirty="0" smtClean="0">
                <a:latin typeface="宋体" pitchFamily="2" charset="-122"/>
              </a:rPr>
            </a:br>
            <a:r>
              <a:rPr lang="en-US" altLang="zh-CN" sz="2000" dirty="0" smtClean="0">
                <a:latin typeface="宋体" pitchFamily="2" charset="-122"/>
              </a:rPr>
              <a:t>2 RETURN VARCHAR2 AS</a:t>
            </a:r>
            <a:br>
              <a:rPr lang="en-US" altLang="zh-CN" sz="2000" dirty="0" smtClean="0">
                <a:latin typeface="宋体" pitchFamily="2" charset="-122"/>
              </a:rPr>
            </a:br>
            <a:r>
              <a:rPr lang="en-US" altLang="zh-CN" sz="2000" dirty="0" smtClean="0">
                <a:latin typeface="宋体" pitchFamily="2" charset="-122"/>
              </a:rPr>
              <a:t>3 BEGIN</a:t>
            </a:r>
            <a:br>
              <a:rPr lang="en-US" altLang="zh-CN" sz="2000" dirty="0" smtClean="0">
                <a:latin typeface="宋体" pitchFamily="2" charset="-122"/>
              </a:rPr>
            </a:br>
            <a:r>
              <a:rPr lang="en-US" altLang="zh-CN" sz="2000" dirty="0" smtClean="0">
                <a:latin typeface="宋体" pitchFamily="2" charset="-122"/>
              </a:rPr>
              <a:t>4 RETURN 'DBMS_LOCK.REQUEST(93789, 6, 60) IN (0, 4)';</a:t>
            </a:r>
            <a:br>
              <a:rPr lang="en-US" altLang="zh-CN" sz="2000" dirty="0" smtClean="0">
                <a:latin typeface="宋体" pitchFamily="2" charset="-122"/>
              </a:rPr>
            </a:br>
            <a:r>
              <a:rPr lang="en-US" altLang="zh-CN" sz="2000" dirty="0" smtClean="0">
                <a:latin typeface="宋体" pitchFamily="2" charset="-122"/>
              </a:rPr>
              <a:t>5 END;</a:t>
            </a:r>
            <a:br>
              <a:rPr lang="en-US" altLang="zh-CN" sz="2000" dirty="0" smtClean="0">
                <a:latin typeface="宋体" pitchFamily="2" charset="-122"/>
              </a:rPr>
            </a:br>
            <a:r>
              <a:rPr lang="en-US" altLang="zh-CN" sz="2000" dirty="0" smtClean="0">
                <a:latin typeface="宋体" pitchFamily="2" charset="-122"/>
              </a:rPr>
              <a:t>6 /</a:t>
            </a:r>
          </a:p>
          <a:p>
            <a:endParaRPr lang="en-US" altLang="zh-CN" sz="2000" dirty="0" smtClean="0">
              <a:latin typeface="宋体" pitchFamily="2" charset="-122"/>
            </a:endParaRPr>
          </a:p>
          <a:p>
            <a:r>
              <a:rPr lang="en-US" altLang="zh-CN" sz="2000" dirty="0" smtClean="0">
                <a:latin typeface="宋体" pitchFamily="2" charset="-122"/>
              </a:rPr>
              <a:t>SQL&gt; EXEC DBMS_RLS.ADD_POLICY(USER, 'T', 'MYPOLICY', USER, 'F_POLICY');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en-US" altLang="zh-CN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7532006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404664"/>
            <a:ext cx="7924800" cy="1143000"/>
          </a:xfrm>
        </p:spPr>
        <p:txBody>
          <a:bodyPr/>
          <a:lstStyle/>
          <a:p>
            <a:pPr lvl="0" eaLnBrk="1" hangingPunct="1"/>
            <a:r>
              <a:rPr lang="zh-CN" altLang="en-US" sz="3600" dirty="0" smtClean="0">
                <a:latin typeface="宋体" pitchFamily="2" charset="-122"/>
                <a:ea typeface="宋体" pitchFamily="2" charset="-122"/>
              </a:rPr>
              <a:t>无现有功能</a:t>
            </a:r>
            <a:r>
              <a:rPr lang="en-US" altLang="zh-CN" sz="3600" dirty="0" smtClean="0">
                <a:latin typeface="宋体" pitchFamily="2" charset="-122"/>
                <a:ea typeface="宋体" pitchFamily="2" charset="-122"/>
              </a:rPr>
              <a:t>——</a:t>
            </a:r>
            <a:r>
              <a:rPr lang="zh-CN" altLang="en-US" sz="3600" dirty="0" smtClean="0">
                <a:latin typeface="宋体" pitchFamily="2" charset="-122"/>
                <a:ea typeface="宋体" pitchFamily="2" charset="-122"/>
              </a:rPr>
              <a:t>读锁</a:t>
            </a:r>
            <a:endParaRPr lang="en-US" altLang="zh-CN" sz="3600" dirty="0" smtClean="0"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38200" y="2204864"/>
            <a:ext cx="7693025" cy="3881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itchFamily="2" charset="-122"/>
              </a:rPr>
              <a:t>解决方案</a:t>
            </a:r>
            <a:endParaRPr kumimoji="0" lang="en-US" altLang="zh-CN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itchFamily="2" charset="-122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Tx/>
              <a:buChar char="–"/>
              <a:tabLst/>
              <a:defRPr/>
            </a:pPr>
            <a:r>
              <a:rPr lang="en-US" altLang="zh-CN" sz="2400" kern="0" dirty="0" smtClean="0">
                <a:latin typeface="宋体" pitchFamily="2" charset="-122"/>
              </a:rPr>
              <a:t>SELECT</a:t>
            </a:r>
            <a:r>
              <a:rPr lang="zh-CN" altLang="en-US" sz="2400" kern="0" dirty="0" smtClean="0">
                <a:latin typeface="宋体" pitchFamily="2" charset="-122"/>
              </a:rPr>
              <a:t>语句封装</a:t>
            </a:r>
            <a:endParaRPr lang="en-US" altLang="zh-CN" sz="2400" kern="0" dirty="0" smtClean="0">
              <a:latin typeface="宋体" pitchFamily="2" charset="-122"/>
            </a:endParaRPr>
          </a:p>
          <a:p>
            <a:pPr marL="1200150" lvl="2" indent="-285750"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–"/>
              <a:defRPr/>
            </a:pPr>
            <a:r>
              <a:rPr lang="zh-CN" altLang="en-US" sz="2400" kern="0" dirty="0" smtClean="0">
                <a:latin typeface="宋体" pitchFamily="2" charset="-122"/>
              </a:rPr>
              <a:t>需要修改程序甚至需要修改访问方式，对用户不透明</a:t>
            </a:r>
            <a:endParaRPr lang="en-US" altLang="zh-CN" sz="2400" kern="0" dirty="0" smtClean="0">
              <a:latin typeface="宋体" pitchFamily="2" charset="-122"/>
            </a:endParaRPr>
          </a:p>
          <a:p>
            <a:pPr marL="1200150" lvl="2" indent="-285750"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–"/>
              <a:defRPr/>
            </a:pPr>
            <a:r>
              <a:rPr lang="zh-CN" altLang="en-US" sz="2400" kern="0" dirty="0" smtClean="0">
                <a:latin typeface="宋体" pitchFamily="2" charset="-122"/>
              </a:rPr>
              <a:t>只能针对使用封装后的语句有效，对于直接访问的</a:t>
            </a:r>
            <a:r>
              <a:rPr lang="en-US" altLang="zh-CN" sz="2400" kern="0" dirty="0" smtClean="0">
                <a:latin typeface="宋体" pitchFamily="2" charset="-122"/>
              </a:rPr>
              <a:t>SQL</a:t>
            </a:r>
            <a:r>
              <a:rPr lang="zh-CN" altLang="en-US" sz="2400" kern="0" dirty="0" smtClean="0">
                <a:latin typeface="宋体" pitchFamily="2" charset="-122"/>
              </a:rPr>
              <a:t>无能为力</a:t>
            </a:r>
            <a:endParaRPr lang="en-US" altLang="zh-CN" sz="2400" kern="0" dirty="0" smtClean="0">
              <a:latin typeface="宋体" pitchFamily="2" charset="-122"/>
            </a:endParaRP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–"/>
            </a:pPr>
            <a:r>
              <a:rPr lang="en-US" altLang="zh-CN" sz="2400" kern="0" dirty="0" smtClean="0">
                <a:latin typeface="宋体" pitchFamily="2" charset="-122"/>
              </a:rPr>
              <a:t>DBMS_LOCK + VPD</a:t>
            </a:r>
          </a:p>
          <a:p>
            <a:pPr marL="1200150" lvl="2" indent="-285750"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–"/>
              <a:defRPr/>
            </a:pPr>
            <a:r>
              <a:rPr lang="en-US" altLang="zh-CN" sz="2400" kern="0" dirty="0" smtClean="0">
                <a:latin typeface="宋体" pitchFamily="2" charset="-122"/>
              </a:rPr>
              <a:t>SYS</a:t>
            </a:r>
            <a:r>
              <a:rPr lang="zh-CN" altLang="en-US" sz="2400" kern="0" dirty="0" smtClean="0">
                <a:latin typeface="宋体" pitchFamily="2" charset="-122"/>
              </a:rPr>
              <a:t>用户不受</a:t>
            </a:r>
            <a:r>
              <a:rPr lang="en-US" altLang="zh-CN" sz="2400" kern="0" dirty="0" smtClean="0">
                <a:latin typeface="宋体" pitchFamily="2" charset="-122"/>
              </a:rPr>
              <a:t>VPD</a:t>
            </a:r>
            <a:r>
              <a:rPr lang="zh-CN" altLang="en-US" sz="2400" kern="0" dirty="0" smtClean="0">
                <a:latin typeface="宋体" pitchFamily="2" charset="-122"/>
              </a:rPr>
              <a:t>策略影响</a:t>
            </a:r>
            <a:endParaRPr lang="en-US" altLang="zh-CN" sz="2400" kern="0" dirty="0" smtClean="0">
              <a:latin typeface="宋体" pitchFamily="2" charset="-122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tabLst/>
              <a:defRPr/>
            </a:pPr>
            <a:endParaRPr kumimoji="0" lang="en-US" altLang="zh-CN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itchFamily="2" charset="-12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en-US" altLang="zh-CN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7532006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404664"/>
            <a:ext cx="7924800" cy="1143000"/>
          </a:xfrm>
        </p:spPr>
        <p:txBody>
          <a:bodyPr/>
          <a:lstStyle/>
          <a:p>
            <a:pPr lvl="0" eaLnBrk="1" hangingPunct="1"/>
            <a:r>
              <a:rPr lang="zh-CN" altLang="en-US" sz="3600" dirty="0" smtClean="0">
                <a:latin typeface="宋体" pitchFamily="2" charset="-122"/>
                <a:ea typeface="宋体" pitchFamily="2" charset="-122"/>
              </a:rPr>
              <a:t>无现有功能</a:t>
            </a:r>
            <a:r>
              <a:rPr lang="en-US" altLang="zh-CN" sz="3600" dirty="0" smtClean="0">
                <a:latin typeface="宋体" pitchFamily="2" charset="-122"/>
                <a:ea typeface="宋体" pitchFamily="2" charset="-122"/>
              </a:rPr>
              <a:t>——</a:t>
            </a:r>
            <a:r>
              <a:rPr lang="zh-CN" altLang="en-US" sz="3600" dirty="0" smtClean="0">
                <a:latin typeface="宋体" pitchFamily="2" charset="-122"/>
                <a:ea typeface="宋体" pitchFamily="2" charset="-122"/>
              </a:rPr>
              <a:t>限制</a:t>
            </a:r>
            <a:r>
              <a:rPr lang="en-US" altLang="zh-CN" sz="3600" dirty="0" smtClean="0">
                <a:latin typeface="宋体" pitchFamily="2" charset="-122"/>
                <a:ea typeface="宋体" pitchFamily="2" charset="-122"/>
              </a:rPr>
              <a:t>FOR UPDATE</a:t>
            </a:r>
            <a:r>
              <a:rPr lang="zh-CN" altLang="en-US" sz="3600" dirty="0" smtClean="0">
                <a:latin typeface="宋体" pitchFamily="2" charset="-122"/>
                <a:ea typeface="宋体" pitchFamily="2" charset="-122"/>
              </a:rPr>
              <a:t>操作</a:t>
            </a:r>
            <a:endParaRPr lang="en-US" altLang="zh-CN" sz="3600" dirty="0" smtClean="0"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827584" y="2060848"/>
            <a:ext cx="7693025" cy="401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itchFamily="2" charset="-122"/>
              </a:rPr>
              <a:t>需求</a:t>
            </a:r>
            <a:endParaRPr kumimoji="0" lang="en-US" altLang="zh-CN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itchFamily="2" charset="-122"/>
            </a:endParaRPr>
          </a:p>
          <a:p>
            <a:pPr marL="742950" marR="0" lvl="1" indent="-285750" defTabSz="91440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–"/>
              <a:tabLst/>
              <a:defRPr/>
            </a:pPr>
            <a:r>
              <a:rPr lang="zh-CN" altLang="en-US" sz="2400" dirty="0" smtClean="0">
                <a:latin typeface="宋体" pitchFamily="2" charset="-122"/>
              </a:rPr>
              <a:t>只</a:t>
            </a:r>
            <a:r>
              <a:rPr lang="zh-CN" altLang="zh-CN" sz="2400" dirty="0" smtClean="0">
                <a:latin typeface="宋体" pitchFamily="2" charset="-122"/>
              </a:rPr>
              <a:t>给用户分配查询权限</a:t>
            </a:r>
            <a:r>
              <a:rPr lang="zh-CN" altLang="en-US" sz="2400" dirty="0" smtClean="0">
                <a:latin typeface="宋体" pitchFamily="2" charset="-122"/>
              </a:rPr>
              <a:t>，而不给用户</a:t>
            </a:r>
            <a:r>
              <a:rPr lang="en-US" altLang="zh-CN" sz="2400" dirty="0" smtClean="0">
                <a:latin typeface="宋体" pitchFamily="2" charset="-122"/>
              </a:rPr>
              <a:t>FOR UPDATE</a:t>
            </a:r>
            <a:r>
              <a:rPr lang="zh-CN" altLang="en-US" sz="2400" dirty="0" smtClean="0">
                <a:latin typeface="宋体" pitchFamily="2" charset="-122"/>
              </a:rPr>
              <a:t>的能力。</a:t>
            </a:r>
            <a:endParaRPr kumimoji="0" lang="en-US" altLang="zh-CN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itchFamily="2" charset="-12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itchFamily="2" charset="-122"/>
              </a:rPr>
              <a:t>问题</a:t>
            </a:r>
            <a:endParaRPr kumimoji="0" lang="en-US" altLang="zh-CN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itchFamily="2" charset="-122"/>
            </a:endParaRP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–"/>
            </a:pPr>
            <a:r>
              <a:rPr lang="zh-CN" altLang="zh-CN" sz="2400" dirty="0" smtClean="0">
                <a:latin typeface="宋体" pitchFamily="2" charset="-122"/>
              </a:rPr>
              <a:t>一旦分配</a:t>
            </a:r>
            <a:r>
              <a:rPr lang="en-US" altLang="zh-CN" sz="2400" dirty="0" smtClean="0">
                <a:latin typeface="宋体" pitchFamily="2" charset="-122"/>
              </a:rPr>
              <a:t>SELECT</a:t>
            </a:r>
            <a:r>
              <a:rPr lang="zh-CN" altLang="zh-CN" sz="2400" dirty="0" smtClean="0">
                <a:latin typeface="宋体" pitchFamily="2" charset="-122"/>
              </a:rPr>
              <a:t>权限，用户自动拥有</a:t>
            </a:r>
            <a:r>
              <a:rPr lang="en-US" altLang="zh-CN" sz="2400" dirty="0" smtClean="0">
                <a:latin typeface="宋体" pitchFamily="2" charset="-122"/>
              </a:rPr>
              <a:t>FOR UPDATE</a:t>
            </a:r>
            <a:r>
              <a:rPr lang="zh-CN" altLang="zh-CN" sz="2400" dirty="0" smtClean="0">
                <a:latin typeface="宋体" pitchFamily="2" charset="-122"/>
              </a:rPr>
              <a:t>能力</a:t>
            </a:r>
            <a:r>
              <a:rPr kumimoji="0" lang="zh-CN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itchFamily="2" charset="-122"/>
              </a:rPr>
              <a:t>。</a:t>
            </a:r>
            <a:endParaRPr kumimoji="0" lang="en-US" altLang="zh-CN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itchFamily="2" charset="-122"/>
            </a:endParaRP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–"/>
            </a:pPr>
            <a:r>
              <a:rPr lang="zh-CN" altLang="en-US" sz="2400" dirty="0" smtClean="0">
                <a:latin typeface="宋体" pitchFamily="2" charset="-122"/>
              </a:rPr>
              <a:t>用户虽然不能修改数据，但是可以锁定数据。</a:t>
            </a:r>
            <a:endParaRPr lang="en-US" altLang="zh-CN" sz="2400" dirty="0" smtClean="0">
              <a:latin typeface="宋体" pitchFamily="2" charset="-122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tabLst/>
              <a:defRPr/>
            </a:pPr>
            <a:endParaRPr kumimoji="0" lang="en-US" altLang="zh-CN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itchFamily="2" charset="-12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en-US" altLang="zh-CN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7532006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404664"/>
            <a:ext cx="7924800" cy="1143000"/>
          </a:xfrm>
        </p:spPr>
        <p:txBody>
          <a:bodyPr/>
          <a:lstStyle/>
          <a:p>
            <a:pPr lvl="0" eaLnBrk="1" hangingPunct="1"/>
            <a:r>
              <a:rPr lang="zh-CN" altLang="en-US" sz="3600" dirty="0" smtClean="0">
                <a:latin typeface="宋体" pitchFamily="2" charset="-122"/>
                <a:ea typeface="宋体" pitchFamily="2" charset="-122"/>
              </a:rPr>
              <a:t>无现有功能</a:t>
            </a:r>
            <a:r>
              <a:rPr lang="en-US" altLang="zh-CN" sz="3600" dirty="0" smtClean="0">
                <a:latin typeface="宋体" pitchFamily="2" charset="-122"/>
                <a:ea typeface="宋体" pitchFamily="2" charset="-122"/>
              </a:rPr>
              <a:t>——</a:t>
            </a:r>
            <a:r>
              <a:rPr lang="zh-CN" altLang="en-US" sz="3600" dirty="0" smtClean="0">
                <a:latin typeface="宋体" pitchFamily="2" charset="-122"/>
                <a:ea typeface="宋体" pitchFamily="2" charset="-122"/>
              </a:rPr>
              <a:t>限制</a:t>
            </a:r>
            <a:r>
              <a:rPr lang="en-US" altLang="zh-CN" sz="3600" dirty="0" smtClean="0">
                <a:latin typeface="宋体" pitchFamily="2" charset="-122"/>
                <a:ea typeface="宋体" pitchFamily="2" charset="-122"/>
              </a:rPr>
              <a:t>FOR UPDATE</a:t>
            </a:r>
            <a:r>
              <a:rPr lang="zh-CN" altLang="en-US" sz="3600" dirty="0" smtClean="0">
                <a:latin typeface="宋体" pitchFamily="2" charset="-122"/>
                <a:ea typeface="宋体" pitchFamily="2" charset="-122"/>
              </a:rPr>
              <a:t>操作</a:t>
            </a:r>
            <a:endParaRPr lang="en-US" altLang="zh-CN" sz="3600" dirty="0" smtClean="0"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38200" y="1844824"/>
            <a:ext cx="7693025" cy="4241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16F70"/>
                </a:solidFill>
                <a:effectLst/>
                <a:uLnTx/>
                <a:uFillTx/>
                <a:latin typeface="宋体" pitchFamily="2" charset="-122"/>
              </a:rPr>
              <a:t>解决方案</a:t>
            </a:r>
            <a:endParaRPr kumimoji="0" lang="en-US" altLang="zh-CN" sz="2800" b="0" i="0" u="none" strike="noStrike" kern="1200" cap="none" spc="0" normalizeH="0" baseline="0" noProof="0" dirty="0" smtClean="0">
              <a:ln>
                <a:noFill/>
              </a:ln>
              <a:solidFill>
                <a:srgbClr val="716F70"/>
              </a:solidFill>
              <a:effectLst/>
              <a:uLnTx/>
              <a:uFillTx/>
              <a:latin typeface="宋体" pitchFamily="2" charset="-122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16F70"/>
                </a:solidFill>
                <a:effectLst/>
                <a:uLnTx/>
                <a:uFillTx/>
                <a:latin typeface="宋体" pitchFamily="2" charset="-122"/>
              </a:rPr>
              <a:t>FIREWALL</a:t>
            </a: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16F70"/>
                </a:solidFill>
                <a:effectLst/>
                <a:uLnTx/>
                <a:uFillTx/>
                <a:latin typeface="宋体" pitchFamily="2" charset="-122"/>
              </a:rPr>
              <a:t>：</a:t>
            </a:r>
            <a:r>
              <a:rPr kumimoji="0" lang="zh-CN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16F70"/>
                </a:solidFill>
                <a:effectLst/>
                <a:uLnTx/>
                <a:uFillTx/>
                <a:latin typeface="宋体" pitchFamily="2" charset="-122"/>
              </a:rPr>
              <a:t>通过直连的配置方式可以阻塞预配置好的</a:t>
            </a: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16F70"/>
                </a:solidFill>
                <a:effectLst/>
                <a:uLnTx/>
                <a:uFillTx/>
                <a:latin typeface="宋体" pitchFamily="2" charset="-122"/>
              </a:rPr>
              <a:t>FOR UPDATE</a:t>
            </a:r>
            <a:r>
              <a:rPr kumimoji="0" lang="zh-CN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16F70"/>
                </a:solidFill>
                <a:effectLst/>
                <a:uLnTx/>
                <a:uFillTx/>
                <a:latin typeface="宋体" pitchFamily="2" charset="-122"/>
              </a:rPr>
              <a:t>操作</a:t>
            </a:r>
            <a:endParaRPr kumimoji="0" lang="en-US" altLang="zh-CN" sz="2400" b="0" i="0" u="none" strike="noStrike" kern="1200" cap="none" spc="0" normalizeH="0" baseline="0" noProof="0" dirty="0" smtClean="0">
              <a:ln>
                <a:noFill/>
              </a:ln>
              <a:solidFill>
                <a:srgbClr val="716F70"/>
              </a:solidFill>
              <a:effectLst/>
              <a:uLnTx/>
              <a:uFillTx/>
              <a:latin typeface="宋体" pitchFamily="2" charset="-122"/>
            </a:endParaRPr>
          </a:p>
          <a:p>
            <a:pPr marL="1200150" lvl="2" indent="-285750">
              <a:spcBef>
                <a:spcPct val="20000"/>
              </a:spcBef>
              <a:buFont typeface="Arial" charset="0"/>
              <a:buChar char="–"/>
            </a:pPr>
            <a:r>
              <a:rPr lang="zh-CN" altLang="en-US" sz="2400" dirty="0" smtClean="0">
                <a:solidFill>
                  <a:srgbClr val="716F70"/>
                </a:solidFill>
                <a:latin typeface="宋体" pitchFamily="2" charset="-122"/>
              </a:rPr>
              <a:t>实现复杂</a:t>
            </a:r>
            <a:endParaRPr lang="en-US" altLang="zh-CN" sz="2400" dirty="0" smtClean="0">
              <a:solidFill>
                <a:srgbClr val="716F70"/>
              </a:solidFill>
              <a:latin typeface="宋体" pitchFamily="2" charset="-122"/>
            </a:endParaRPr>
          </a:p>
          <a:p>
            <a:pPr marL="1200150" lvl="2" indent="-285750">
              <a:spcBef>
                <a:spcPct val="20000"/>
              </a:spcBef>
              <a:buFont typeface="Arial" charset="0"/>
              <a:buChar char="–"/>
            </a:pP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16F70"/>
                </a:solidFill>
                <a:effectLst/>
                <a:uLnTx/>
                <a:uFillTx/>
                <a:latin typeface="宋体" pitchFamily="2" charset="-122"/>
              </a:rPr>
              <a:t>成本高</a:t>
            </a:r>
            <a:endParaRPr kumimoji="0" lang="en-US" altLang="zh-CN" sz="2400" b="0" i="0" u="none" strike="noStrike" kern="1200" cap="none" spc="0" normalizeH="0" baseline="0" noProof="0" dirty="0" smtClean="0">
              <a:ln>
                <a:noFill/>
              </a:ln>
              <a:solidFill>
                <a:srgbClr val="716F70"/>
              </a:solidFill>
              <a:effectLst/>
              <a:uLnTx/>
              <a:uFillTx/>
              <a:latin typeface="宋体" pitchFamily="2" charset="-122"/>
            </a:endParaRPr>
          </a:p>
          <a:p>
            <a:pPr marL="742950" lvl="1" indent="-285750">
              <a:spcBef>
                <a:spcPct val="20000"/>
              </a:spcBef>
              <a:buFont typeface="Arial" charset="0"/>
              <a:buChar char="–"/>
            </a:pPr>
            <a:r>
              <a:rPr lang="zh-CN" altLang="en-US" sz="2400" dirty="0" smtClean="0">
                <a:solidFill>
                  <a:srgbClr val="716F70"/>
                </a:solidFill>
                <a:latin typeface="宋体" pitchFamily="2" charset="-122"/>
              </a:rPr>
              <a:t>只读</a:t>
            </a:r>
            <a:endParaRPr lang="en-US" altLang="zh-CN" sz="2400" dirty="0" smtClean="0">
              <a:solidFill>
                <a:srgbClr val="716F70"/>
              </a:solidFill>
              <a:latin typeface="宋体" pitchFamily="2" charset="-122"/>
            </a:endParaRPr>
          </a:p>
          <a:p>
            <a:pPr marL="1200150" lvl="2" indent="-285750">
              <a:spcBef>
                <a:spcPct val="20000"/>
              </a:spcBef>
              <a:buFont typeface="Arial" charset="0"/>
              <a:buChar char="–"/>
            </a:pPr>
            <a:r>
              <a:rPr lang="zh-CN" altLang="en-US" sz="2400" dirty="0" smtClean="0">
                <a:solidFill>
                  <a:srgbClr val="716F70"/>
                </a:solidFill>
                <a:latin typeface="宋体" pitchFamily="2" charset="-122"/>
              </a:rPr>
              <a:t>影响大</a:t>
            </a:r>
            <a:endParaRPr lang="en-US" altLang="zh-CN" sz="2400" dirty="0" smtClean="0">
              <a:solidFill>
                <a:srgbClr val="716F70"/>
              </a:solidFill>
              <a:latin typeface="宋体" pitchFamily="2" charset="-122"/>
            </a:endParaRPr>
          </a:p>
          <a:p>
            <a:pPr marL="742950" lvl="1" indent="-285750">
              <a:spcBef>
                <a:spcPct val="20000"/>
              </a:spcBef>
              <a:buFont typeface="Arial" charset="0"/>
              <a:buChar char="–"/>
            </a:pPr>
            <a:r>
              <a:rPr lang="zh-CN" altLang="en-US" sz="2400" dirty="0" smtClean="0">
                <a:solidFill>
                  <a:srgbClr val="716F70"/>
                </a:solidFill>
                <a:latin typeface="宋体" pitchFamily="2" charset="-122"/>
              </a:rPr>
              <a:t>视图封装</a:t>
            </a:r>
            <a:endParaRPr lang="en-US" altLang="zh-CN" sz="2400" dirty="0" smtClean="0">
              <a:solidFill>
                <a:srgbClr val="716F70"/>
              </a:solidFill>
              <a:latin typeface="宋体" pitchFamily="2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7532006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0" dur="2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404664"/>
            <a:ext cx="7924800" cy="1143000"/>
          </a:xfrm>
        </p:spPr>
        <p:txBody>
          <a:bodyPr/>
          <a:lstStyle/>
          <a:p>
            <a:pPr lvl="0" eaLnBrk="1" hangingPunct="1"/>
            <a:r>
              <a:rPr lang="zh-CN" altLang="en-US" sz="3600" dirty="0" smtClean="0">
                <a:latin typeface="宋体" pitchFamily="2" charset="-122"/>
                <a:ea typeface="宋体" pitchFamily="2" charset="-122"/>
              </a:rPr>
              <a:t>无现有功能</a:t>
            </a:r>
            <a:r>
              <a:rPr lang="en-US" altLang="zh-CN" sz="3600" dirty="0" smtClean="0">
                <a:latin typeface="宋体" pitchFamily="2" charset="-122"/>
                <a:ea typeface="宋体" pitchFamily="2" charset="-122"/>
              </a:rPr>
              <a:t>——</a:t>
            </a:r>
            <a:r>
              <a:rPr lang="zh-CN" altLang="en-US" sz="3600" dirty="0" smtClean="0">
                <a:latin typeface="宋体" pitchFamily="2" charset="-122"/>
                <a:ea typeface="宋体" pitchFamily="2" charset="-122"/>
              </a:rPr>
              <a:t>限制</a:t>
            </a:r>
            <a:r>
              <a:rPr lang="en-US" altLang="zh-CN" sz="3600" dirty="0" smtClean="0">
                <a:latin typeface="宋体" pitchFamily="2" charset="-122"/>
                <a:ea typeface="宋体" pitchFamily="2" charset="-122"/>
              </a:rPr>
              <a:t>FOR UPDATE</a:t>
            </a:r>
            <a:r>
              <a:rPr lang="zh-CN" altLang="en-US" sz="3600" dirty="0" smtClean="0">
                <a:latin typeface="宋体" pitchFamily="2" charset="-122"/>
                <a:ea typeface="宋体" pitchFamily="2" charset="-122"/>
              </a:rPr>
              <a:t>操作</a:t>
            </a:r>
            <a:endParaRPr lang="en-US" altLang="zh-CN" sz="3600" dirty="0" smtClean="0"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38200" y="1556792"/>
            <a:ext cx="7693025" cy="475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zh-CN" altLang="en-US" sz="2400" dirty="0" smtClean="0">
                <a:solidFill>
                  <a:srgbClr val="716F70"/>
                </a:solidFill>
                <a:latin typeface="宋体" pitchFamily="2" charset="-122"/>
              </a:rPr>
              <a:t>视图封装</a:t>
            </a:r>
            <a:endParaRPr lang="en-US" altLang="zh-CN" sz="2400" dirty="0" smtClean="0">
              <a:solidFill>
                <a:srgbClr val="716F70"/>
              </a:solidFill>
              <a:latin typeface="宋体" pitchFamily="2" charset="-12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zh-CN" sz="2000" dirty="0" smtClean="0">
                <a:latin typeface="宋体" pitchFamily="2" charset="-122"/>
              </a:rPr>
              <a:t>SQL&gt; create or replace view v_update as select rownum rn, a.* from t_update a;</a:t>
            </a:r>
            <a:endParaRPr lang="zh-CN" altLang="zh-CN" sz="2000" dirty="0" smtClean="0">
              <a:latin typeface="宋体" pitchFamily="2" charset="-12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zh-CN" sz="2000" dirty="0" smtClean="0">
                <a:latin typeface="宋体" pitchFamily="2" charset="-122"/>
              </a:rPr>
              <a:t>SQL&gt; select * from test.v_update where id = 1 for update; </a:t>
            </a:r>
            <a:br>
              <a:rPr lang="en-US" altLang="zh-CN" sz="2000" dirty="0" smtClean="0">
                <a:latin typeface="宋体" pitchFamily="2" charset="-122"/>
              </a:rPr>
            </a:br>
            <a:r>
              <a:rPr lang="en-US" altLang="zh-CN" sz="2000" dirty="0" smtClean="0">
                <a:latin typeface="宋体" pitchFamily="2" charset="-122"/>
              </a:rPr>
              <a:t>select * from test.v_update where id = 1 for update</a:t>
            </a:r>
            <a:br>
              <a:rPr lang="en-US" altLang="zh-CN" sz="2000" dirty="0" smtClean="0">
                <a:latin typeface="宋体" pitchFamily="2" charset="-122"/>
              </a:rPr>
            </a:br>
            <a:r>
              <a:rPr lang="en-US" altLang="zh-CN" sz="2000" dirty="0" smtClean="0">
                <a:latin typeface="宋体" pitchFamily="2" charset="-122"/>
              </a:rPr>
              <a:t>ERROR at line 1:</a:t>
            </a:r>
            <a:br>
              <a:rPr lang="en-US" altLang="zh-CN" sz="2000" dirty="0" smtClean="0">
                <a:latin typeface="宋体" pitchFamily="2" charset="-122"/>
              </a:rPr>
            </a:br>
            <a:r>
              <a:rPr lang="en-US" altLang="zh-CN" sz="2000" dirty="0" smtClean="0">
                <a:latin typeface="宋体" pitchFamily="2" charset="-122"/>
              </a:rPr>
              <a:t>ORA-02014: cannot select FOR UPDATE from view with DISTINCT, GROUP BY, etc.</a:t>
            </a:r>
            <a:endParaRPr lang="zh-CN" altLang="zh-CN" sz="2000" dirty="0" smtClean="0">
              <a:latin typeface="宋体" pitchFamily="2" charset="-12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US" altLang="zh-CN" sz="2400" dirty="0" smtClean="0">
              <a:solidFill>
                <a:srgbClr val="716F70"/>
              </a:solidFill>
              <a:latin typeface="宋体" pitchFamily="2" charset="-12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zh-CN" sz="2000" dirty="0" smtClean="0">
                <a:latin typeface="宋体" pitchFamily="2" charset="-122"/>
              </a:rPr>
              <a:t>SQL&gt; select id, name from test.v_update where id = 1 for update;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CN" sz="2000" dirty="0" smtClean="0">
                <a:latin typeface="宋体" pitchFamily="2" charset="-122"/>
              </a:rPr>
              <a:t>        ID NAME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CN" sz="2000" dirty="0" smtClean="0">
                <a:latin typeface="宋体" pitchFamily="2" charset="-122"/>
              </a:rPr>
              <a:t>---------- ------------------------------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CN" sz="2000" dirty="0" smtClean="0">
                <a:latin typeface="宋体" pitchFamily="2" charset="-122"/>
              </a:rPr>
              <a:t>         1 a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US" altLang="zh-CN" sz="2400" dirty="0" smtClean="0">
              <a:solidFill>
                <a:srgbClr val="716F70"/>
              </a:solidFill>
              <a:latin typeface="宋体" pitchFamily="2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7532006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404664"/>
            <a:ext cx="7924800" cy="1143000"/>
          </a:xfrm>
        </p:spPr>
        <p:txBody>
          <a:bodyPr/>
          <a:lstStyle/>
          <a:p>
            <a:pPr lvl="0" eaLnBrk="1" hangingPunct="1"/>
            <a:r>
              <a:rPr lang="zh-CN" altLang="en-US" sz="3600" dirty="0" smtClean="0">
                <a:latin typeface="宋体" pitchFamily="2" charset="-122"/>
                <a:ea typeface="宋体" pitchFamily="2" charset="-122"/>
              </a:rPr>
              <a:t>无现有功能</a:t>
            </a:r>
            <a:r>
              <a:rPr lang="en-US" altLang="zh-CN" sz="3600" dirty="0" smtClean="0">
                <a:latin typeface="宋体" pitchFamily="2" charset="-122"/>
                <a:ea typeface="宋体" pitchFamily="2" charset="-122"/>
              </a:rPr>
              <a:t>——</a:t>
            </a:r>
            <a:r>
              <a:rPr lang="zh-CN" altLang="en-US" sz="3600" dirty="0" smtClean="0">
                <a:latin typeface="宋体" pitchFamily="2" charset="-122"/>
                <a:ea typeface="宋体" pitchFamily="2" charset="-122"/>
              </a:rPr>
              <a:t>限制</a:t>
            </a:r>
            <a:r>
              <a:rPr lang="en-US" altLang="zh-CN" sz="3600" dirty="0" smtClean="0">
                <a:latin typeface="宋体" pitchFamily="2" charset="-122"/>
                <a:ea typeface="宋体" pitchFamily="2" charset="-122"/>
              </a:rPr>
              <a:t>FOR UPDATE</a:t>
            </a:r>
            <a:r>
              <a:rPr lang="zh-CN" altLang="en-US" sz="3600" dirty="0" smtClean="0">
                <a:latin typeface="宋体" pitchFamily="2" charset="-122"/>
                <a:ea typeface="宋体" pitchFamily="2" charset="-122"/>
              </a:rPr>
              <a:t>操作</a:t>
            </a:r>
            <a:endParaRPr lang="en-US" altLang="zh-CN" sz="3600" dirty="0" smtClean="0"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38200" y="1556792"/>
            <a:ext cx="7693025" cy="475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zh-CN" altLang="en-US" sz="2400" dirty="0" smtClean="0">
                <a:solidFill>
                  <a:srgbClr val="716F70"/>
                </a:solidFill>
                <a:latin typeface="宋体" pitchFamily="2" charset="-122"/>
              </a:rPr>
              <a:t>视图封装</a:t>
            </a:r>
            <a:endParaRPr lang="en-US" altLang="zh-CN" sz="2400" dirty="0" smtClean="0">
              <a:solidFill>
                <a:srgbClr val="716F70"/>
              </a:solidFill>
              <a:latin typeface="宋体" pitchFamily="2" charset="-122"/>
            </a:endParaRPr>
          </a:p>
          <a:p>
            <a:pPr marL="342900" indent="-342900">
              <a:spcBef>
                <a:spcPct val="20000"/>
              </a:spcBef>
            </a:pPr>
            <a:endParaRPr lang="en-US" altLang="zh-CN" sz="2400" dirty="0" smtClean="0"/>
          </a:p>
          <a:p>
            <a:pPr marL="342900" indent="-342900">
              <a:spcBef>
                <a:spcPct val="20000"/>
              </a:spcBef>
            </a:pPr>
            <a:r>
              <a:rPr lang="en-US" altLang="zh-CN" sz="2000" dirty="0" smtClean="0">
                <a:latin typeface="宋体" pitchFamily="2" charset="-122"/>
              </a:rPr>
              <a:t>SQL&gt; create or replace view v_update as select distinct * from t_update;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US" altLang="zh-CN" sz="2400" dirty="0" smtClean="0">
              <a:solidFill>
                <a:srgbClr val="716F70"/>
              </a:solidFill>
              <a:latin typeface="宋体" pitchFamily="2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7532006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557808"/>
            <a:ext cx="7924800" cy="1143000"/>
          </a:xfrm>
        </p:spPr>
        <p:txBody>
          <a:bodyPr/>
          <a:lstStyle/>
          <a:p>
            <a:pPr eaLnBrk="1" hangingPunct="1"/>
            <a:r>
              <a:rPr lang="zh-CN" altLang="en-US" sz="3600" dirty="0" smtClean="0"/>
              <a:t>我们能做什么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838201" y="2204864"/>
            <a:ext cx="6038056" cy="3881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Font typeface="Arial" charset="0"/>
              <a:buChar char="•"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16F70"/>
                </a:solidFill>
                <a:effectLst/>
                <a:uLnTx/>
                <a:uFillTx/>
                <a:latin typeface="宋体" pitchFamily="2" charset="-122"/>
              </a:rPr>
              <a:t>Oracle</a:t>
            </a:r>
            <a:r>
              <a:rPr kumimoji="0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16F70"/>
                </a:solidFill>
                <a:effectLst/>
                <a:uLnTx/>
                <a:uFillTx/>
                <a:latin typeface="宋体" pitchFamily="2" charset="-122"/>
              </a:rPr>
              <a:t>数据库相关需求：</a:t>
            </a:r>
            <a:endParaRPr kumimoji="0" lang="en-US" altLang="zh-CN" sz="2800" b="0" i="0" u="none" strike="noStrike" kern="1200" cap="none" spc="0" normalizeH="0" baseline="0" noProof="0" dirty="0" smtClean="0">
              <a:ln>
                <a:noFill/>
              </a:ln>
              <a:solidFill>
                <a:srgbClr val="716F70"/>
              </a:solidFill>
              <a:effectLst/>
              <a:uLnTx/>
              <a:uFillTx/>
              <a:latin typeface="宋体" pitchFamily="2" charset="-122"/>
            </a:endParaRP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</a:pPr>
            <a:r>
              <a:rPr lang="zh-CN" altLang="en-US" sz="2800" dirty="0" smtClean="0">
                <a:solidFill>
                  <a:srgbClr val="716F70"/>
                </a:solidFill>
                <a:latin typeface="宋体" pitchFamily="2" charset="-122"/>
              </a:rPr>
              <a:t>现有功能就能提供的超过</a:t>
            </a:r>
            <a:r>
              <a:rPr lang="en-US" altLang="zh-CN" sz="2800" dirty="0" smtClean="0">
                <a:solidFill>
                  <a:srgbClr val="716F70"/>
                </a:solidFill>
                <a:latin typeface="宋体" pitchFamily="2" charset="-122"/>
              </a:rPr>
              <a:t>60%</a:t>
            </a:r>
            <a:r>
              <a:rPr lang="zh-CN" altLang="en-US" sz="2800" dirty="0" smtClean="0">
                <a:solidFill>
                  <a:srgbClr val="716F70"/>
                </a:solidFill>
                <a:latin typeface="宋体" pitchFamily="2" charset="-122"/>
              </a:rPr>
              <a:t>。</a:t>
            </a:r>
            <a:endParaRPr lang="en-US" altLang="zh-CN" sz="2800" dirty="0" smtClean="0">
              <a:solidFill>
                <a:srgbClr val="716F70"/>
              </a:solidFill>
              <a:latin typeface="宋体" pitchFamily="2" charset="-122"/>
            </a:endParaRP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</a:pPr>
            <a:r>
              <a:rPr lang="zh-CN" altLang="en-US" sz="2800" dirty="0" smtClean="0">
                <a:solidFill>
                  <a:srgbClr val="716F70"/>
                </a:solidFill>
                <a:latin typeface="宋体" pitchFamily="2" charset="-122"/>
              </a:rPr>
              <a:t>现有功能进行简单封装的</a:t>
            </a:r>
            <a:r>
              <a:rPr lang="en-US" altLang="zh-CN" sz="2800" dirty="0" smtClean="0">
                <a:solidFill>
                  <a:srgbClr val="716F70"/>
                </a:solidFill>
                <a:latin typeface="宋体" pitchFamily="2" charset="-122"/>
              </a:rPr>
              <a:t>30%</a:t>
            </a:r>
            <a:r>
              <a:rPr lang="zh-CN" altLang="en-US" sz="2800" dirty="0" smtClean="0">
                <a:solidFill>
                  <a:srgbClr val="716F70"/>
                </a:solidFill>
                <a:latin typeface="宋体" pitchFamily="2" charset="-122"/>
              </a:rPr>
              <a:t>。</a:t>
            </a:r>
            <a:endParaRPr lang="en-US" altLang="zh-CN" sz="2800" dirty="0" smtClean="0">
              <a:solidFill>
                <a:srgbClr val="716F70"/>
              </a:solidFill>
              <a:latin typeface="宋体" pitchFamily="2" charset="-122"/>
            </a:endParaRP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</a:pPr>
            <a:r>
              <a:rPr lang="zh-CN" altLang="en-US" sz="2800" dirty="0" smtClean="0">
                <a:solidFill>
                  <a:srgbClr val="716F70"/>
                </a:solidFill>
                <a:latin typeface="宋体" pitchFamily="2" charset="-122"/>
              </a:rPr>
              <a:t>现有功能难以满足的不到</a:t>
            </a:r>
            <a:r>
              <a:rPr lang="en-US" altLang="zh-CN" sz="2800" dirty="0" smtClean="0">
                <a:solidFill>
                  <a:srgbClr val="716F70"/>
                </a:solidFill>
                <a:latin typeface="宋体" pitchFamily="2" charset="-122"/>
              </a:rPr>
              <a:t>10%</a:t>
            </a:r>
            <a:r>
              <a:rPr lang="zh-CN" altLang="en-US" sz="2800" dirty="0" smtClean="0">
                <a:solidFill>
                  <a:srgbClr val="716F70"/>
                </a:solidFill>
                <a:latin typeface="宋体" pitchFamily="2" charset="-122"/>
              </a:rPr>
              <a:t>。</a:t>
            </a:r>
            <a:endParaRPr kumimoji="0" lang="en-US" altLang="zh-CN" sz="2800" b="0" i="0" u="none" strike="noStrike" kern="1200" cap="none" spc="0" normalizeH="0" baseline="0" noProof="0" dirty="0" smtClean="0">
              <a:ln>
                <a:noFill/>
              </a:ln>
              <a:solidFill>
                <a:srgbClr val="716F70"/>
              </a:solidFill>
              <a:effectLst/>
              <a:uLnTx/>
              <a:uFillTx/>
              <a:latin typeface="宋体" pitchFamily="2" charset="-12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altLang="zh-CN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altLang="zh-CN" sz="2800" b="0" i="0" u="none" strike="noStrike" kern="1200" cap="none" spc="0" normalizeH="0" baseline="0" noProof="0" dirty="0" smtClean="0">
              <a:ln>
                <a:noFill/>
              </a:ln>
              <a:solidFill>
                <a:srgbClr val="716F7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08304" y="2708920"/>
            <a:ext cx="1548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latin typeface="宋体" pitchFamily="2" charset="-122"/>
              </a:rPr>
              <a:t>初级</a:t>
            </a:r>
            <a:r>
              <a:rPr lang="en-US" altLang="zh-CN" sz="2800" dirty="0" smtClean="0">
                <a:latin typeface="宋体" pitchFamily="2" charset="-122"/>
              </a:rPr>
              <a:t>DBA</a:t>
            </a:r>
            <a:endParaRPr lang="zh-CN" altLang="en-US" sz="2800" dirty="0">
              <a:latin typeface="宋体" pitchFamily="2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08304" y="3212976"/>
            <a:ext cx="1548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latin typeface="宋体" pitchFamily="2" charset="-122"/>
              </a:rPr>
              <a:t>中级</a:t>
            </a:r>
            <a:r>
              <a:rPr lang="en-US" altLang="zh-CN" sz="2800" dirty="0" smtClean="0">
                <a:latin typeface="宋体" pitchFamily="2" charset="-122"/>
              </a:rPr>
              <a:t>DBA</a:t>
            </a:r>
            <a:endParaRPr lang="zh-CN" altLang="en-US" sz="2800" dirty="0">
              <a:latin typeface="宋体" pitchFamily="2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08304" y="3769876"/>
            <a:ext cx="1548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latin typeface="宋体" pitchFamily="2" charset="-122"/>
              </a:rPr>
              <a:t>高级</a:t>
            </a:r>
            <a:r>
              <a:rPr lang="en-US" altLang="zh-CN" sz="2800" dirty="0" smtClean="0">
                <a:latin typeface="宋体" pitchFamily="2" charset="-122"/>
              </a:rPr>
              <a:t>DBA</a:t>
            </a:r>
            <a:endParaRPr lang="zh-CN" altLang="en-US" sz="2800" dirty="0">
              <a:latin typeface="宋体" pitchFamily="2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7532006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404664"/>
            <a:ext cx="7924800" cy="1143000"/>
          </a:xfrm>
        </p:spPr>
        <p:txBody>
          <a:bodyPr/>
          <a:lstStyle/>
          <a:p>
            <a:pPr lvl="0" eaLnBrk="1" hangingPunct="1"/>
            <a:r>
              <a:rPr lang="zh-CN" altLang="en-US" sz="3600" dirty="0" smtClean="0">
                <a:latin typeface="宋体" pitchFamily="2" charset="-122"/>
                <a:ea typeface="宋体" pitchFamily="2" charset="-122"/>
              </a:rPr>
              <a:t>无现有功能</a:t>
            </a:r>
            <a:r>
              <a:rPr lang="en-US" altLang="zh-CN" sz="3600" dirty="0" smtClean="0">
                <a:latin typeface="宋体" pitchFamily="2" charset="-122"/>
                <a:ea typeface="宋体" pitchFamily="2" charset="-122"/>
              </a:rPr>
              <a:t>——</a:t>
            </a:r>
            <a:r>
              <a:rPr lang="zh-CN" altLang="en-US" sz="3600" dirty="0" smtClean="0">
                <a:latin typeface="宋体" pitchFamily="2" charset="-122"/>
                <a:ea typeface="宋体" pitchFamily="2" charset="-122"/>
              </a:rPr>
              <a:t>限制</a:t>
            </a:r>
            <a:r>
              <a:rPr lang="en-US" altLang="zh-CN" sz="3600" dirty="0" smtClean="0">
                <a:latin typeface="宋体" pitchFamily="2" charset="-122"/>
                <a:ea typeface="宋体" pitchFamily="2" charset="-122"/>
              </a:rPr>
              <a:t>FOR UPDATE</a:t>
            </a:r>
            <a:r>
              <a:rPr lang="zh-CN" altLang="en-US" sz="3600" dirty="0" smtClean="0">
                <a:latin typeface="宋体" pitchFamily="2" charset="-122"/>
                <a:ea typeface="宋体" pitchFamily="2" charset="-122"/>
              </a:rPr>
              <a:t>操作</a:t>
            </a:r>
            <a:endParaRPr lang="en-US" altLang="zh-CN" sz="3600" dirty="0" smtClean="0"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38200" y="1556792"/>
            <a:ext cx="7693025" cy="475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zh-CN" altLang="en-US" sz="2400" dirty="0" smtClean="0">
                <a:solidFill>
                  <a:srgbClr val="716F70"/>
                </a:solidFill>
                <a:latin typeface="宋体" pitchFamily="2" charset="-122"/>
              </a:rPr>
              <a:t>视图封装</a:t>
            </a:r>
            <a:endParaRPr lang="en-US" altLang="zh-CN" sz="2400" dirty="0" smtClean="0">
              <a:solidFill>
                <a:srgbClr val="716F70"/>
              </a:solidFill>
              <a:latin typeface="宋体" pitchFamily="2" charset="-122"/>
            </a:endParaRPr>
          </a:p>
          <a:p>
            <a:pPr marL="342900" indent="-342900">
              <a:spcBef>
                <a:spcPct val="20000"/>
              </a:spcBef>
            </a:pPr>
            <a:endParaRPr lang="en-US" altLang="zh-CN" sz="24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zh-CN" sz="2000" dirty="0" smtClean="0">
                <a:latin typeface="宋体" pitchFamily="2" charset="-122"/>
              </a:rPr>
              <a:t>SQL&gt; create or replace view v_update as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CN" sz="2000" dirty="0" smtClean="0">
                <a:latin typeface="宋体" pitchFamily="2" charset="-122"/>
              </a:rPr>
              <a:t>2 select * from t_update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CN" sz="2000" dirty="0" smtClean="0">
                <a:latin typeface="宋体" pitchFamily="2" charset="-122"/>
              </a:rPr>
              <a:t>3 union all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CN" sz="2000" dirty="0" smtClean="0">
                <a:latin typeface="宋体" pitchFamily="2" charset="-122"/>
              </a:rPr>
              <a:t>4 select * from t_update where 1 = 2;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CN" sz="2000" dirty="0" smtClean="0">
                <a:latin typeface="宋体" pitchFamily="2" charset="-122"/>
              </a:rPr>
              <a:t>SQL&gt; select * from test.v_update where id = 1 for update;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CN" sz="2000" dirty="0" smtClean="0">
                <a:latin typeface="宋体" pitchFamily="2" charset="-122"/>
              </a:rPr>
              <a:t>select * from test.v_update where id = 1 for update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CN" sz="2000" dirty="0" smtClean="0">
                <a:latin typeface="宋体" pitchFamily="2" charset="-122"/>
              </a:rPr>
              <a:t>*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CN" sz="2000" dirty="0" smtClean="0">
                <a:latin typeface="宋体" pitchFamily="2" charset="-122"/>
              </a:rPr>
              <a:t>ERROR at line 1: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CN" sz="2000" dirty="0" smtClean="0">
                <a:latin typeface="宋体" pitchFamily="2" charset="-122"/>
              </a:rPr>
              <a:t>ORA-02014: cannot select FOR UPDATE from view with DISTINCT, GROUP BY, etc.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US" altLang="zh-CN" sz="2400" dirty="0" smtClean="0">
              <a:solidFill>
                <a:srgbClr val="716F70"/>
              </a:solidFill>
              <a:latin typeface="宋体" pitchFamily="2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7532006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404664"/>
            <a:ext cx="7924800" cy="1143000"/>
          </a:xfrm>
        </p:spPr>
        <p:txBody>
          <a:bodyPr/>
          <a:lstStyle/>
          <a:p>
            <a:pPr lvl="0" eaLnBrk="1" hangingPunct="1"/>
            <a:r>
              <a:rPr lang="en-US" altLang="zh-CN" sz="3600" dirty="0" smtClean="0">
                <a:latin typeface="宋体" pitchFamily="2" charset="-122"/>
                <a:ea typeface="宋体" pitchFamily="2" charset="-122"/>
              </a:rPr>
              <a:t>HOW TO</a:t>
            </a:r>
            <a:r>
              <a:rPr lang="zh-CN" altLang="en-US" sz="3600" dirty="0" smtClean="0">
                <a:latin typeface="宋体" pitchFamily="2" charset="-122"/>
                <a:ea typeface="宋体" pitchFamily="2" charset="-122"/>
              </a:rPr>
              <a:t>？</a:t>
            </a:r>
            <a:endParaRPr lang="en-US" altLang="zh-CN" sz="3600" dirty="0" smtClean="0"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38200" y="2060848"/>
            <a:ext cx="7693025" cy="424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zh-CN" altLang="en-US" sz="2400" kern="0" dirty="0" smtClean="0"/>
              <a:t>尽可</a:t>
            </a:r>
            <a:r>
              <a:rPr lang="zh-CN" altLang="en-US" sz="2400" kern="0" dirty="0" smtClean="0"/>
              <a:t>能</a:t>
            </a:r>
            <a:r>
              <a:rPr lang="zh-CN" altLang="en-US" sz="2400" kern="0" dirty="0" smtClean="0"/>
              <a:t>广</a:t>
            </a:r>
            <a:r>
              <a:rPr lang="zh-CN" altLang="en-US" sz="2400" kern="0" dirty="0" smtClean="0"/>
              <a:t>泛了解</a:t>
            </a:r>
            <a:r>
              <a:rPr lang="en-US" altLang="zh-CN" sz="2400" kern="0" dirty="0" smtClean="0"/>
              <a:t>Oracle</a:t>
            </a:r>
            <a:r>
              <a:rPr lang="zh-CN" altLang="en-US" sz="2400" kern="0" dirty="0" smtClean="0"/>
              <a:t>的各</a:t>
            </a:r>
            <a:r>
              <a:rPr lang="zh-CN" altLang="en-US" sz="2400" kern="0" dirty="0" smtClean="0"/>
              <a:t>种</a:t>
            </a:r>
            <a:r>
              <a:rPr lang="zh-CN" altLang="en-US" sz="2400" kern="0" dirty="0" smtClean="0"/>
              <a:t>技术</a:t>
            </a:r>
            <a:endParaRPr lang="en-US" altLang="zh-CN" sz="2400" kern="0" dirty="0" smtClean="0"/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</a:pPr>
            <a:endParaRPr lang="en-US" altLang="zh-CN" sz="2400" kern="0" dirty="0" smtClean="0"/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zh-CN" altLang="en-US" sz="2400" kern="0" dirty="0" smtClean="0"/>
              <a:t>尽可能深入理解问题相关的功能</a:t>
            </a:r>
            <a:endParaRPr lang="en-US" altLang="zh-CN" sz="2400" kern="0" dirty="0" smtClean="0"/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</a:pPr>
            <a:endParaRPr lang="en-US" altLang="zh-CN" sz="2400" kern="0" dirty="0" smtClean="0"/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zh-CN" altLang="en-US" sz="2400" kern="0" dirty="0" smtClean="0"/>
              <a:t>大胆的假设、合理的推测、仔细的验证</a:t>
            </a:r>
            <a:endParaRPr lang="en-US" altLang="zh-CN" sz="2400" kern="0" dirty="0" smtClean="0"/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</a:pPr>
            <a:endParaRPr lang="en-US" altLang="zh-CN" sz="2400" kern="0" dirty="0" smtClean="0"/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zh-CN" altLang="en-US" sz="2400" kern="0" dirty="0" smtClean="0"/>
              <a:t>百折不挠</a:t>
            </a:r>
            <a:endParaRPr lang="en-US" altLang="zh-CN" sz="2400" kern="0" dirty="0"/>
          </a:p>
        </p:txBody>
      </p:sp>
    </p:spTree>
    <p:extLst>
      <p:ext uri="{BB962C8B-B14F-4D97-AF65-F5344CB8AC3E}">
        <p14:creationId xmlns="" xmlns:p14="http://schemas.microsoft.com/office/powerpoint/2010/main" val="97532006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标题 1"/>
          <p:cNvSpPr>
            <a:spLocks noGrp="1"/>
          </p:cNvSpPr>
          <p:nvPr>
            <p:ph type="title"/>
          </p:nvPr>
        </p:nvSpPr>
        <p:spPr>
          <a:xfrm>
            <a:off x="1403499" y="333375"/>
            <a:ext cx="6192837" cy="777875"/>
          </a:xfrm>
        </p:spPr>
        <p:txBody>
          <a:bodyPr/>
          <a:lstStyle/>
          <a:p>
            <a:pPr algn="ctr" eaLnBrk="1" hangingPunct="1"/>
            <a:r>
              <a:rPr lang="en-US" altLang="zh-CN" dirty="0" smtClean="0"/>
              <a:t>Q&amp;A</a:t>
            </a:r>
            <a:endParaRPr lang="zh-CN" altLang="en-US" dirty="0" smtClean="0"/>
          </a:p>
        </p:txBody>
      </p:sp>
      <p:pic>
        <p:nvPicPr>
          <p:cNvPr id="1026" name="Picture 2" descr="节能灯泡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3592" t="8272" r="16447" b="2959"/>
          <a:stretch>
            <a:fillRect/>
          </a:stretch>
        </p:blipFill>
        <p:spPr bwMode="auto">
          <a:xfrm>
            <a:off x="3492500" y="1412875"/>
            <a:ext cx="243205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Click="0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557808"/>
            <a:ext cx="7924800" cy="1143000"/>
          </a:xfrm>
        </p:spPr>
        <p:txBody>
          <a:bodyPr/>
          <a:lstStyle/>
          <a:p>
            <a:pPr eaLnBrk="1" hangingPunct="1"/>
            <a:r>
              <a:rPr lang="en-US" altLang="zh-CN" sz="3600" dirty="0" smtClean="0"/>
              <a:t>Think Different</a:t>
            </a:r>
            <a:endParaRPr lang="zh-CN" altLang="en-US" sz="3600" dirty="0" smtClean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838200" y="2204864"/>
            <a:ext cx="7334199" cy="3881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Font typeface="Arial" charset="0"/>
              <a:buChar char="•"/>
            </a:pPr>
            <a:r>
              <a:rPr kumimoji="0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16F70"/>
                </a:solidFill>
                <a:effectLst/>
                <a:uLnTx/>
                <a:uFillTx/>
                <a:latin typeface="宋体" pitchFamily="2" charset="-122"/>
              </a:rPr>
              <a:t>发挥创造力解决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16F70"/>
                </a:solidFill>
                <a:effectLst/>
                <a:uLnTx/>
                <a:uFillTx/>
                <a:latin typeface="宋体" pitchFamily="2" charset="-122"/>
              </a:rPr>
              <a:t>Oracle</a:t>
            </a:r>
            <a:r>
              <a:rPr kumimoji="0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16F70"/>
                </a:solidFill>
                <a:effectLst/>
                <a:uLnTx/>
                <a:uFillTx/>
                <a:latin typeface="宋体" pitchFamily="2" charset="-122"/>
              </a:rPr>
              <a:t>中难以解决的问题</a:t>
            </a:r>
            <a:endParaRPr kumimoji="0" lang="en-US" altLang="zh-CN" sz="2800" b="0" i="0" u="none" strike="noStrike" kern="1200" cap="none" spc="0" normalizeH="0" baseline="0" noProof="0" dirty="0" smtClean="0">
              <a:ln>
                <a:noFill/>
              </a:ln>
              <a:solidFill>
                <a:srgbClr val="716F70"/>
              </a:solidFill>
              <a:effectLst/>
              <a:uLnTx/>
              <a:uFillTx/>
              <a:latin typeface="宋体" pitchFamily="2" charset="-122"/>
            </a:endParaRPr>
          </a:p>
          <a:p>
            <a:pPr eaLnBrk="1" hangingPunct="1"/>
            <a:endParaRPr lang="en-US" altLang="zh-CN" sz="2800" dirty="0" smtClean="0">
              <a:solidFill>
                <a:srgbClr val="FF0000"/>
              </a:solidFill>
            </a:endParaRPr>
          </a:p>
          <a:p>
            <a:pPr marL="342900" lvl="0" indent="-342900">
              <a:spcBef>
                <a:spcPct val="20000"/>
              </a:spcBef>
              <a:buFont typeface="Arial" charset="0"/>
              <a:buChar char="•"/>
            </a:pPr>
            <a:r>
              <a:rPr lang="zh-CN" altLang="en-US" sz="2800" dirty="0" smtClean="0">
                <a:solidFill>
                  <a:srgbClr val="FF0000"/>
                </a:solidFill>
              </a:rPr>
              <a:t>想做的人会找个方法</a:t>
            </a:r>
            <a:endParaRPr lang="en-US" altLang="zh-CN" sz="2800" dirty="0" smtClean="0">
              <a:solidFill>
                <a:srgbClr val="FF0000"/>
              </a:solidFill>
            </a:endParaRPr>
          </a:p>
          <a:p>
            <a:pPr marL="342900" lvl="0" indent="-342900">
              <a:spcBef>
                <a:spcPct val="20000"/>
              </a:spcBef>
            </a:pPr>
            <a:endParaRPr kumimoji="0" lang="en-US" altLang="zh-CN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宋体" pitchFamily="2" charset="-122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zh-CN" altLang="en-US" sz="2800" dirty="0" smtClean="0">
                <a:solidFill>
                  <a:srgbClr val="FF0000"/>
                </a:solidFill>
              </a:rPr>
              <a:t>不想做的人找个借口</a:t>
            </a:r>
            <a:endParaRPr lang="en-US" altLang="zh-CN" sz="2800" dirty="0" smtClean="0">
              <a:solidFill>
                <a:srgbClr val="FF0000"/>
              </a:solidFill>
            </a:endParaRPr>
          </a:p>
          <a:p>
            <a:pPr marL="342900" lvl="0" indent="-342900">
              <a:spcBef>
                <a:spcPct val="20000"/>
              </a:spcBef>
              <a:buFont typeface="Arial" charset="0"/>
              <a:buChar char="•"/>
            </a:pPr>
            <a:endParaRPr kumimoji="0" lang="en-US" altLang="zh-CN" sz="2800" b="0" i="0" u="none" strike="noStrike" kern="1200" cap="none" spc="0" normalizeH="0" baseline="0" noProof="0" dirty="0" smtClean="0">
              <a:ln>
                <a:noFill/>
              </a:ln>
              <a:solidFill>
                <a:srgbClr val="716F70"/>
              </a:solidFill>
              <a:effectLst/>
              <a:uLnTx/>
              <a:uFillTx/>
              <a:latin typeface="宋体" pitchFamily="2" charset="-12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altLang="zh-CN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altLang="zh-CN" sz="2800" b="0" i="0" u="none" strike="noStrike" kern="1200" cap="none" spc="0" normalizeH="0" baseline="0" noProof="0" dirty="0" smtClean="0">
              <a:ln>
                <a:noFill/>
              </a:ln>
              <a:solidFill>
                <a:srgbClr val="716F7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7532006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16F7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数据库功能的限制条件</a:t>
            </a:r>
            <a:endParaRPr kumimoji="0" lang="en-US" altLang="zh-CN" sz="2800" b="0" i="0" u="none" strike="noStrike" kern="1200" cap="none" spc="0" normalizeH="0" baseline="0" noProof="0" dirty="0" smtClean="0">
              <a:ln>
                <a:noFill/>
              </a:ln>
              <a:solidFill>
                <a:srgbClr val="716F7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US" altLang="zh-CN" sz="2800" dirty="0" smtClean="0">
              <a:solidFill>
                <a:srgbClr val="716F70"/>
              </a:solidFill>
              <a:latin typeface="+mn-lt"/>
              <a:ea typeface="+mn-ea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16F7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数据库版本的限制条件</a:t>
            </a:r>
            <a:endParaRPr kumimoji="0" lang="en-US" altLang="zh-CN" sz="2800" b="0" i="0" u="none" strike="noStrike" kern="1200" cap="none" spc="0" normalizeH="0" baseline="0" noProof="0" dirty="0" smtClean="0">
              <a:ln>
                <a:noFill/>
              </a:ln>
              <a:solidFill>
                <a:srgbClr val="716F7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altLang="zh-CN" sz="2800" b="0" i="0" u="none" strike="noStrike" kern="1200" cap="none" spc="0" normalizeH="0" baseline="0" noProof="0" dirty="0" smtClean="0">
              <a:ln>
                <a:noFill/>
              </a:ln>
              <a:solidFill>
                <a:srgbClr val="716F7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16F7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数据库没有提供的功能</a:t>
            </a:r>
            <a:endParaRPr kumimoji="0" lang="en-US" altLang="zh-CN" sz="2800" b="0" i="0" u="none" strike="noStrike" kern="1200" cap="none" spc="0" normalizeH="0" baseline="0" noProof="0" dirty="0" smtClean="0">
              <a:ln>
                <a:noFill/>
              </a:ln>
              <a:solidFill>
                <a:srgbClr val="716F7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altLang="zh-CN" sz="2800" b="0" i="0" u="none" strike="noStrike" kern="1200" cap="none" spc="0" normalizeH="0" baseline="0" noProof="0" dirty="0" smtClean="0">
              <a:ln>
                <a:noFill/>
              </a:ln>
              <a:solidFill>
                <a:srgbClr val="716F7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AutoShape 2"/>
          <p:cNvSpPr txBox="1">
            <a:spLocks noChangeArrowheads="1"/>
          </p:cNvSpPr>
          <p:nvPr/>
        </p:nvSpPr>
        <p:spPr bwMode="auto">
          <a:xfrm>
            <a:off x="762000" y="557808"/>
            <a:ext cx="7924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16F70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j-cs"/>
              </a:rPr>
              <a:t>Oracle</a:t>
            </a:r>
            <a:r>
              <a:rPr lang="zh-CN" altLang="en-US" sz="3600" b="1" dirty="0" smtClean="0">
                <a:solidFill>
                  <a:srgbClr val="716F70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难以实现的原因</a:t>
            </a:r>
            <a:endParaRPr kumimoji="0" lang="zh-CN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716F70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7532006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404664"/>
            <a:ext cx="7924800" cy="1143000"/>
          </a:xfrm>
        </p:spPr>
        <p:txBody>
          <a:bodyPr/>
          <a:lstStyle/>
          <a:p>
            <a:pPr eaLnBrk="1" hangingPunct="1"/>
            <a:r>
              <a:rPr lang="zh-CN" altLang="en-US" sz="3600" dirty="0" smtClean="0">
                <a:latin typeface="宋体" pitchFamily="2" charset="-122"/>
                <a:ea typeface="宋体" pitchFamily="2" charset="-122"/>
              </a:rPr>
              <a:t>功能限制</a:t>
            </a:r>
            <a:r>
              <a:rPr lang="en-US" altLang="zh-CN" sz="3600" dirty="0" smtClean="0">
                <a:latin typeface="宋体" pitchFamily="2" charset="-122"/>
                <a:ea typeface="宋体" pitchFamily="2" charset="-122"/>
              </a:rPr>
              <a:t>——LONG</a:t>
            </a:r>
            <a:r>
              <a:rPr lang="zh-CN" altLang="en-US" sz="3600" dirty="0" smtClean="0">
                <a:latin typeface="宋体" pitchFamily="2" charset="-122"/>
                <a:ea typeface="宋体" pitchFamily="2" charset="-122"/>
              </a:rPr>
              <a:t>字段后添加字符</a:t>
            </a:r>
            <a:endParaRPr lang="en-US" altLang="zh-CN" sz="3600" dirty="0" smtClean="0"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838200" y="2204864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itchFamily="2" charset="-122"/>
              </a:rPr>
              <a:t>需求</a:t>
            </a:r>
            <a:endParaRPr kumimoji="0" lang="en-US" altLang="zh-CN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itchFamily="2" charset="-12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itchFamily="2" charset="-122"/>
              </a:rPr>
              <a:t>	</a:t>
            </a:r>
            <a:r>
              <a:rPr kumimoji="0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itchFamily="2" charset="-122"/>
              </a:rPr>
              <a:t>查询</a:t>
            </a:r>
            <a:r>
              <a:rPr kumimoji="0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itchFamily="2" charset="-122"/>
              </a:rPr>
              <a:t>LONG</a:t>
            </a:r>
            <a:r>
              <a:rPr lang="zh-CN" altLang="en-US" sz="2800" kern="0" dirty="0">
                <a:latin typeface="宋体" pitchFamily="2" charset="-122"/>
              </a:rPr>
              <a:t>字</a:t>
            </a:r>
            <a:r>
              <a:rPr lang="zh-CN" altLang="en-US" sz="2800" kern="0" dirty="0" smtClean="0">
                <a:latin typeface="宋体" pitchFamily="2" charset="-122"/>
              </a:rPr>
              <a:t>段并添加字符串</a:t>
            </a:r>
            <a:r>
              <a:rPr kumimoji="0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itchFamily="2" charset="-122"/>
              </a:rPr>
              <a:t>。</a:t>
            </a:r>
            <a:endParaRPr kumimoji="0" lang="en-US" altLang="zh-CN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itchFamily="2" charset="-12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lang="en-US" altLang="zh-CN" sz="2800" kern="0" dirty="0">
                <a:latin typeface="宋体" pitchFamily="2" charset="-122"/>
              </a:rPr>
              <a:t>	</a:t>
            </a:r>
            <a:r>
              <a:rPr lang="en-US" altLang="zh-CN" sz="2800" kern="0" dirty="0" smtClean="0">
                <a:latin typeface="宋体" pitchFamily="2" charset="-122"/>
              </a:rPr>
              <a:t>SELECT </a:t>
            </a:r>
            <a:r>
              <a:rPr lang="en-US" altLang="zh-CN" sz="2800" kern="0" dirty="0">
                <a:latin typeface="宋体" pitchFamily="2" charset="-122"/>
              </a:rPr>
              <a:t>LONG_COL || ‘1234’ FROM T;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lang="zh-CN" altLang="en-US" sz="2800" kern="0" dirty="0">
                <a:latin typeface="宋体" pitchFamily="2" charset="-122"/>
              </a:rPr>
              <a:t>问题</a:t>
            </a:r>
            <a:endParaRPr kumimoji="0" lang="en-US" altLang="zh-CN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itchFamily="2" charset="-122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tabLst/>
              <a:defRPr/>
            </a:pPr>
            <a:r>
              <a:rPr kumimoji="0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itchFamily="2" charset="-122"/>
              </a:rPr>
              <a:t>LONG</a:t>
            </a:r>
            <a:r>
              <a:rPr kumimoji="0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itchFamily="2" charset="-122"/>
              </a:rPr>
              <a:t>类型无法使用</a:t>
            </a:r>
            <a:r>
              <a:rPr kumimoji="0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itchFamily="2" charset="-122"/>
              </a:rPr>
              <a:t>||</a:t>
            </a:r>
            <a:r>
              <a:rPr kumimoji="0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itchFamily="2" charset="-122"/>
              </a:rPr>
              <a:t>添加字符</a:t>
            </a:r>
            <a:endParaRPr kumimoji="0" lang="en-US" altLang="zh-CN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itchFamily="2" charset="-122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tabLst/>
              <a:defRPr/>
            </a:pPr>
            <a:endParaRPr kumimoji="0" lang="en-US" altLang="zh-CN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en-US" altLang="zh-CN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7532006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404664"/>
            <a:ext cx="7924800" cy="1143000"/>
          </a:xfrm>
        </p:spPr>
        <p:txBody>
          <a:bodyPr/>
          <a:lstStyle/>
          <a:p>
            <a:pPr eaLnBrk="1" hangingPunct="1"/>
            <a:r>
              <a:rPr lang="zh-CN" altLang="en-US" sz="3600" dirty="0" smtClean="0">
                <a:latin typeface="宋体" pitchFamily="2" charset="-122"/>
                <a:ea typeface="宋体" pitchFamily="2" charset="-122"/>
              </a:rPr>
              <a:t>功能限制</a:t>
            </a:r>
            <a:r>
              <a:rPr lang="en-US" altLang="zh-CN" sz="3600" dirty="0" smtClean="0">
                <a:latin typeface="宋体" pitchFamily="2" charset="-122"/>
                <a:ea typeface="宋体" pitchFamily="2" charset="-122"/>
              </a:rPr>
              <a:t>——LONG</a:t>
            </a:r>
            <a:r>
              <a:rPr lang="zh-CN" altLang="en-US" sz="3600" dirty="0" smtClean="0">
                <a:latin typeface="宋体" pitchFamily="2" charset="-122"/>
                <a:ea typeface="宋体" pitchFamily="2" charset="-122"/>
              </a:rPr>
              <a:t>字段后添加字符</a:t>
            </a:r>
            <a:endParaRPr lang="en-US" altLang="zh-CN" sz="3600" dirty="0" smtClean="0"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38200" y="2132856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tabLst/>
              <a:defRPr/>
            </a:pPr>
            <a:r>
              <a:rPr lang="zh-CN" altLang="en-US" sz="2800" kern="0" dirty="0">
                <a:latin typeface="宋体" pitchFamily="2" charset="-122"/>
              </a:rPr>
              <a:t>解</a:t>
            </a:r>
            <a:r>
              <a:rPr lang="zh-CN" altLang="en-US" sz="2800" kern="0" dirty="0" smtClean="0">
                <a:latin typeface="宋体" pitchFamily="2" charset="-122"/>
              </a:rPr>
              <a:t>决方案</a:t>
            </a:r>
            <a:endParaRPr kumimoji="0" lang="en-US" altLang="zh-CN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itchFamily="2" charset="-122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Tx/>
              <a:buChar char="–"/>
              <a:tabLst/>
              <a:defRPr/>
            </a:pPr>
            <a:r>
              <a:rPr kumimoji="0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itchFamily="2" charset="-122"/>
              </a:rPr>
              <a:t>PL/SQL</a:t>
            </a:r>
            <a:r>
              <a:rPr kumimoji="0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itchFamily="2" charset="-122"/>
              </a:rPr>
              <a:t>实现</a:t>
            </a:r>
            <a:endParaRPr kumimoji="0" lang="en-US" altLang="zh-CN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itchFamily="2" charset="-122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tabLst/>
              <a:defRPr/>
            </a:pPr>
            <a:endParaRPr lang="en-US" altLang="zh-CN" sz="2800" kern="0" dirty="0">
              <a:latin typeface="宋体" pitchFamily="2" charset="-122"/>
            </a:endParaRP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–"/>
              <a:defRPr/>
            </a:pPr>
            <a:r>
              <a:rPr lang="zh-CN" altLang="en-US" sz="2800" kern="0" dirty="0">
                <a:latin typeface="宋体" pitchFamily="2" charset="-122"/>
              </a:rPr>
              <a:t>外部程</a:t>
            </a:r>
            <a:r>
              <a:rPr lang="zh-CN" altLang="en-US" sz="2800" kern="0" dirty="0" smtClean="0">
                <a:latin typeface="宋体" pitchFamily="2" charset="-122"/>
              </a:rPr>
              <a:t>序</a:t>
            </a:r>
            <a:endParaRPr lang="en-US" altLang="zh-CN" sz="2800" kern="0" dirty="0" smtClean="0">
              <a:latin typeface="宋体" pitchFamily="2" charset="-122"/>
            </a:endParaRP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endParaRPr lang="en-US" altLang="zh-CN" sz="2800" kern="0" dirty="0">
              <a:latin typeface="宋体" pitchFamily="2" charset="-122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Tx/>
              <a:buChar char="–"/>
              <a:tabLst/>
              <a:defRPr/>
            </a:pPr>
            <a:r>
              <a:rPr kumimoji="0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itchFamily="2" charset="-122"/>
              </a:rPr>
              <a:t>利用</a:t>
            </a:r>
            <a:r>
              <a:rPr lang="en-US" altLang="zh-CN" sz="2800" kern="0" dirty="0" smtClean="0">
                <a:latin typeface="宋体" pitchFamily="2" charset="-122"/>
              </a:rPr>
              <a:t>LOB</a:t>
            </a:r>
            <a:r>
              <a:rPr lang="zh-CN" altLang="en-US" sz="2800" kern="0" dirty="0" smtClean="0">
                <a:latin typeface="宋体" pitchFamily="2" charset="-122"/>
              </a:rPr>
              <a:t>进行转化</a:t>
            </a:r>
            <a:endParaRPr kumimoji="0" lang="en-US" altLang="zh-CN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itchFamily="2" charset="-12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en-US" altLang="zh-CN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95073" y="2636912"/>
            <a:ext cx="30572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latin typeface="宋体" pitchFamily="2" charset="-122"/>
              </a:rPr>
              <a:t>——</a:t>
            </a:r>
            <a:r>
              <a:rPr lang="zh-CN" altLang="en-US" sz="2800" dirty="0" smtClean="0">
                <a:latin typeface="宋体" pitchFamily="2" charset="-122"/>
              </a:rPr>
              <a:t>处理长度受限</a:t>
            </a:r>
            <a:endParaRPr lang="zh-CN" altLang="en-US" sz="2800" dirty="0">
              <a:latin typeface="宋体" pitchFamily="2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95073" y="3645024"/>
            <a:ext cx="30572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latin typeface="宋体" pitchFamily="2" charset="-122"/>
              </a:rPr>
              <a:t>——</a:t>
            </a:r>
            <a:r>
              <a:rPr lang="zh-CN" altLang="en-US" sz="2800" dirty="0" smtClean="0">
                <a:latin typeface="宋体" pitchFamily="2" charset="-122"/>
              </a:rPr>
              <a:t>实现复杂度高</a:t>
            </a:r>
            <a:endParaRPr lang="zh-CN" altLang="en-US" sz="2800" dirty="0">
              <a:latin typeface="宋体" pitchFamily="2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7532006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404664"/>
            <a:ext cx="7924800" cy="1143000"/>
          </a:xfrm>
        </p:spPr>
        <p:txBody>
          <a:bodyPr/>
          <a:lstStyle/>
          <a:p>
            <a:pPr eaLnBrk="1" hangingPunct="1"/>
            <a:r>
              <a:rPr lang="zh-CN" altLang="en-US" sz="3600" dirty="0" smtClean="0">
                <a:latin typeface="宋体" pitchFamily="2" charset="-122"/>
                <a:ea typeface="宋体" pitchFamily="2" charset="-122"/>
              </a:rPr>
              <a:t>功能限制</a:t>
            </a:r>
            <a:r>
              <a:rPr lang="en-US" altLang="zh-CN" sz="3600" dirty="0" smtClean="0">
                <a:latin typeface="宋体" pitchFamily="2" charset="-122"/>
                <a:ea typeface="宋体" pitchFamily="2" charset="-122"/>
              </a:rPr>
              <a:t>——LONG</a:t>
            </a:r>
            <a:r>
              <a:rPr lang="zh-CN" altLang="en-US" sz="3600" dirty="0" smtClean="0">
                <a:latin typeface="宋体" pitchFamily="2" charset="-122"/>
                <a:ea typeface="宋体" pitchFamily="2" charset="-122"/>
              </a:rPr>
              <a:t>字段后添加字符</a:t>
            </a:r>
            <a:endParaRPr lang="en-US" altLang="zh-CN" sz="3600" dirty="0" smtClean="0"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611560" y="1916832"/>
            <a:ext cx="7693025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CN" dirty="0" smtClean="0">
                <a:latin typeface="宋体" pitchFamily="2" charset="-122"/>
              </a:rPr>
              <a:t>SQL&gt; CREATE GLOBAL TEMPORARY TABLE T_LONG_LOB</a:t>
            </a:r>
            <a:br>
              <a:rPr lang="en-US" altLang="zh-CN" dirty="0" smtClean="0">
                <a:latin typeface="宋体" pitchFamily="2" charset="-122"/>
              </a:rPr>
            </a:br>
            <a:r>
              <a:rPr lang="en-US" altLang="zh-CN" dirty="0" smtClean="0">
                <a:latin typeface="宋体" pitchFamily="2" charset="-122"/>
              </a:rPr>
              <a:t>2 (ID NUMBER, COL CLOB);</a:t>
            </a:r>
          </a:p>
          <a:p>
            <a:r>
              <a:rPr lang="en-US" altLang="zh-CN" dirty="0" smtClean="0">
                <a:latin typeface="宋体" pitchFamily="2" charset="-122"/>
              </a:rPr>
              <a:t>SQL&gt; CREATE OR REPLACE FUNCTION F_LONG(P_ID IN NUMBER) RETURN CLOB AS PRAGMA AUTONOMOUS_TRANSACTION;</a:t>
            </a:r>
            <a:br>
              <a:rPr lang="en-US" altLang="zh-CN" dirty="0" smtClean="0">
                <a:latin typeface="宋体" pitchFamily="2" charset="-122"/>
              </a:rPr>
            </a:br>
            <a:r>
              <a:rPr lang="en-US" altLang="zh-CN" dirty="0" smtClean="0">
                <a:latin typeface="宋体" pitchFamily="2" charset="-122"/>
              </a:rPr>
              <a:t>2 V_RESULT CLOB;</a:t>
            </a:r>
            <a:br>
              <a:rPr lang="en-US" altLang="zh-CN" dirty="0" smtClean="0">
                <a:latin typeface="宋体" pitchFamily="2" charset="-122"/>
              </a:rPr>
            </a:br>
            <a:r>
              <a:rPr lang="en-US" altLang="zh-CN" dirty="0" smtClean="0">
                <a:latin typeface="宋体" pitchFamily="2" charset="-122"/>
              </a:rPr>
              <a:t>3 BEGIN</a:t>
            </a:r>
            <a:br>
              <a:rPr lang="en-US" altLang="zh-CN" dirty="0" smtClean="0">
                <a:latin typeface="宋体" pitchFamily="2" charset="-122"/>
              </a:rPr>
            </a:br>
            <a:r>
              <a:rPr lang="en-US" altLang="zh-CN" dirty="0" smtClean="0">
                <a:latin typeface="宋体" pitchFamily="2" charset="-122"/>
              </a:rPr>
              <a:t>4 INSERT INTO T_LONG_LOB SELECT ID, TO_LOB(COL) </a:t>
            </a:r>
            <a:br>
              <a:rPr lang="en-US" altLang="zh-CN" dirty="0" smtClean="0">
                <a:latin typeface="宋体" pitchFamily="2" charset="-122"/>
              </a:rPr>
            </a:br>
            <a:r>
              <a:rPr lang="en-US" altLang="zh-CN" dirty="0" smtClean="0">
                <a:latin typeface="宋体" pitchFamily="2" charset="-122"/>
              </a:rPr>
              <a:t>5 FROM T_LONG WHERE ID = P_ID;</a:t>
            </a:r>
            <a:br>
              <a:rPr lang="en-US" altLang="zh-CN" dirty="0" smtClean="0">
                <a:latin typeface="宋体" pitchFamily="2" charset="-122"/>
              </a:rPr>
            </a:br>
            <a:r>
              <a:rPr lang="en-US" altLang="zh-CN" dirty="0" smtClean="0">
                <a:latin typeface="宋体" pitchFamily="2" charset="-122"/>
              </a:rPr>
              <a:t>6 SELECT COL || ‘1234’ INTO V_RESULT </a:t>
            </a:r>
            <a:br>
              <a:rPr lang="en-US" altLang="zh-CN" dirty="0" smtClean="0">
                <a:latin typeface="宋体" pitchFamily="2" charset="-122"/>
              </a:rPr>
            </a:br>
            <a:r>
              <a:rPr lang="en-US" altLang="zh-CN" dirty="0" smtClean="0">
                <a:latin typeface="宋体" pitchFamily="2" charset="-122"/>
              </a:rPr>
              <a:t>7 FROM T_LONG_LOB WHERE ID = P_ID; </a:t>
            </a:r>
            <a:br>
              <a:rPr lang="en-US" altLang="zh-CN" dirty="0" smtClean="0">
                <a:latin typeface="宋体" pitchFamily="2" charset="-122"/>
              </a:rPr>
            </a:br>
            <a:r>
              <a:rPr lang="en-US" altLang="zh-CN" dirty="0">
                <a:latin typeface="宋体" pitchFamily="2" charset="-122"/>
              </a:rPr>
              <a:t>8 COMMIT;</a:t>
            </a:r>
            <a:br>
              <a:rPr lang="en-US" altLang="zh-CN" dirty="0">
                <a:latin typeface="宋体" pitchFamily="2" charset="-122"/>
              </a:rPr>
            </a:br>
            <a:r>
              <a:rPr lang="en-US" altLang="zh-CN" dirty="0">
                <a:latin typeface="宋体" pitchFamily="2" charset="-122"/>
              </a:rPr>
              <a:t>9 RETURN V_RESULT;</a:t>
            </a:r>
            <a:br>
              <a:rPr lang="en-US" altLang="zh-CN" dirty="0">
                <a:latin typeface="宋体" pitchFamily="2" charset="-122"/>
              </a:rPr>
            </a:br>
            <a:r>
              <a:rPr lang="en-US" altLang="zh-CN" dirty="0">
                <a:latin typeface="宋体" pitchFamily="2" charset="-122"/>
              </a:rPr>
              <a:t>10 END;</a:t>
            </a:r>
            <a:br>
              <a:rPr lang="en-US" altLang="zh-CN" dirty="0">
                <a:latin typeface="宋体" pitchFamily="2" charset="-122"/>
              </a:rPr>
            </a:br>
            <a:r>
              <a:rPr lang="en-US" altLang="zh-CN" dirty="0">
                <a:latin typeface="宋体" pitchFamily="2" charset="-122"/>
              </a:rPr>
              <a:t>11 /</a:t>
            </a:r>
          </a:p>
          <a:p>
            <a:r>
              <a:rPr lang="en-US" altLang="zh-CN" dirty="0">
                <a:latin typeface="宋体" pitchFamily="2" charset="-122"/>
              </a:rPr>
              <a:t>SQL&gt; SELECT F_LONG(ID) FROM T_LONG;</a:t>
            </a:r>
          </a:p>
        </p:txBody>
      </p:sp>
    </p:spTree>
    <p:extLst>
      <p:ext uri="{BB962C8B-B14F-4D97-AF65-F5344CB8AC3E}">
        <p14:creationId xmlns="" xmlns:p14="http://schemas.microsoft.com/office/powerpoint/2010/main" val="97532006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演示文稿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网格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C000"/>
        </a:solidFill>
        <a:ln w="12700">
          <a:solidFill>
            <a:schemeClr val="bg1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wrap="square">
        <a:spAutoFit/>
      </a:bodyPr>
      <a:lstStyle>
        <a:defPPr>
          <a:defRPr sz="1600" b="1">
            <a:solidFill>
              <a:schemeClr val="bg1"/>
            </a:solidFill>
            <a:latin typeface="微软雅黑" pitchFamily="34" charset="-122"/>
            <a:ea typeface="微软雅黑" pitchFamily="34" charset="-122"/>
            <a:cs typeface="Lao UI" pitchFamily="34" charset="0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演示文稿1</Template>
  <TotalTime>6801</TotalTime>
  <Words>1993</Words>
  <Application>Microsoft Office PowerPoint</Application>
  <PresentationFormat>全屏显示(4:3)</PresentationFormat>
  <Paragraphs>307</Paragraphs>
  <Slides>42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42</vt:i4>
      </vt:variant>
    </vt:vector>
  </HeadingPairs>
  <TitlesOfParts>
    <vt:vector size="44" baseType="lpstr">
      <vt:lpstr>演示文稿1</vt:lpstr>
      <vt:lpstr>自定义设计方案</vt:lpstr>
      <vt:lpstr>幻灯片 1</vt:lpstr>
      <vt:lpstr>个人介绍</vt:lpstr>
      <vt:lpstr>Oracle能做什么</vt:lpstr>
      <vt:lpstr>我们能做什么</vt:lpstr>
      <vt:lpstr>Think Different</vt:lpstr>
      <vt:lpstr>幻灯片 6</vt:lpstr>
      <vt:lpstr>功能限制——LONG字段后添加字符</vt:lpstr>
      <vt:lpstr>功能限制——LONG字段后添加字符</vt:lpstr>
      <vt:lpstr>功能限制——LONG字段后添加字符</vt:lpstr>
      <vt:lpstr>功能限制——对LONG字段进行搜索</vt:lpstr>
      <vt:lpstr>功能限制——对LONG字段进行搜索</vt:lpstr>
      <vt:lpstr>功能限制——对LONG字段进行搜索</vt:lpstr>
      <vt:lpstr>功能限制——对LONG字段进行搜索</vt:lpstr>
      <vt:lpstr>功能限制——对LONG字段进行搜索</vt:lpstr>
      <vt:lpstr>功能限制——对LONG字段进行搜索</vt:lpstr>
      <vt:lpstr>幻灯片 16</vt:lpstr>
      <vt:lpstr>版本限制——增加非空字段</vt:lpstr>
      <vt:lpstr>版本限制——增加非空字段</vt:lpstr>
      <vt:lpstr>版本限制——增加非空字段</vt:lpstr>
      <vt:lpstr>版本限制——增加非空字段</vt:lpstr>
      <vt:lpstr>版本限制——增加非空字段</vt:lpstr>
      <vt:lpstr>版本限制——增加非空字段</vt:lpstr>
      <vt:lpstr>版本限制——DUPLICATE备份集位置改变</vt:lpstr>
      <vt:lpstr>版本限制——DUPLICATE备份集位置改变</vt:lpstr>
      <vt:lpstr>版本限制——DUPLICATE备份集位置改变</vt:lpstr>
      <vt:lpstr>版本限制——DUPLICATE备份集位置改变</vt:lpstr>
      <vt:lpstr>版本限制——DUPLICATE备份集位置改变</vt:lpstr>
      <vt:lpstr>幻灯片 28</vt:lpstr>
      <vt:lpstr>无现有功能——读锁</vt:lpstr>
      <vt:lpstr>无现有功能——读锁</vt:lpstr>
      <vt:lpstr>无现有功能——读锁</vt:lpstr>
      <vt:lpstr>无现有功能——读锁</vt:lpstr>
      <vt:lpstr>无现有功能——读锁</vt:lpstr>
      <vt:lpstr>无现有功能——读锁</vt:lpstr>
      <vt:lpstr>无现有功能——读锁</vt:lpstr>
      <vt:lpstr>无现有功能——限制FOR UPDATE操作</vt:lpstr>
      <vt:lpstr>无现有功能——限制FOR UPDATE操作</vt:lpstr>
      <vt:lpstr>无现有功能——限制FOR UPDATE操作</vt:lpstr>
      <vt:lpstr>无现有功能——限制FOR UPDATE操作</vt:lpstr>
      <vt:lpstr>无现有功能——限制FOR UPDATE操作</vt:lpstr>
      <vt:lpstr>HOW TO？</vt:lpstr>
      <vt:lpstr>Q&amp;A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yangtk</cp:lastModifiedBy>
  <cp:revision>618</cp:revision>
  <cp:lastPrinted>1601-01-01T00:00:00Z</cp:lastPrinted>
  <dcterms:created xsi:type="dcterms:W3CDTF">1601-01-01T00:00:00Z</dcterms:created>
  <dcterms:modified xsi:type="dcterms:W3CDTF">2012-04-13T07:11:40Z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